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9"/>
  </p:notesMasterIdLst>
  <p:sldIdLst>
    <p:sldId id="266" r:id="rId5"/>
    <p:sldId id="273" r:id="rId6"/>
    <p:sldId id="286" r:id="rId7"/>
    <p:sldId id="287" r:id="rId8"/>
    <p:sldId id="289" r:id="rId9"/>
    <p:sldId id="272" r:id="rId10"/>
    <p:sldId id="276" r:id="rId11"/>
    <p:sldId id="277" r:id="rId12"/>
    <p:sldId id="293" r:id="rId13"/>
    <p:sldId id="274" r:id="rId14"/>
    <p:sldId id="278" r:id="rId15"/>
    <p:sldId id="294" r:id="rId16"/>
    <p:sldId id="296" r:id="rId17"/>
    <p:sldId id="275" r:id="rId18"/>
    <p:sldId id="279" r:id="rId19"/>
    <p:sldId id="280" r:id="rId20"/>
    <p:sldId id="295" r:id="rId21"/>
    <p:sldId id="282" r:id="rId22"/>
    <p:sldId id="283" r:id="rId23"/>
    <p:sldId id="284" r:id="rId24"/>
    <p:sldId id="290" r:id="rId25"/>
    <p:sldId id="291" r:id="rId26"/>
    <p:sldId id="292" r:id="rId27"/>
    <p:sldId id="28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B15086-06BC-4F78-B508-4E1F94CCB86B}" type="datetimeFigureOut">
              <a:rPr lang="en-US" smtClean="0"/>
              <a:t>04/22/2022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D4AFE6-52F8-436F-9DAC-607E2BE5A99D}" type="slidenum">
              <a:rPr lang="en-US" smtClean="0"/>
              <a:t>‹#›</a:t>
            </a:fld>
            <a:endParaRPr lang="en-US" dirty="0"/>
          </a:p>
        </p:txBody>
      </p:sp>
    </p:spTree>
    <p:extLst>
      <p:ext uri="{BB962C8B-B14F-4D97-AF65-F5344CB8AC3E}">
        <p14:creationId xmlns:p14="http://schemas.microsoft.com/office/powerpoint/2010/main" val="363563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DA85BB-8327-437A-900F-6A3DB7A5ABC9}" type="datetime1">
              <a:rPr lang="en-US" smtClean="0"/>
              <a:t>04/22/2022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6973878A-9A6C-446F-AE2D-FA0E8037C59B}" type="datetime1">
              <a:rPr lang="en-US" smtClean="0"/>
              <a:t>04/22/2022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CC5687-D9F1-45E2-A621-A964456C9C51}" type="datetime1">
              <a:rPr lang="en-US" smtClean="0"/>
              <a:t>04/22/2022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D05D98-6779-42E9-AA36-C6D6C2CA339B}" type="datetime1">
              <a:rPr lang="en-US" smtClean="0"/>
              <a:t>04/22/2022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4117-4E55-454A-B008-5B316A3C4A1E}" type="datetime1">
              <a:rPr lang="en-US" smtClean="0"/>
              <a:t>04/22/2022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685336-EDD6-4B11-BDCB-D9716D9D0CAD}" type="datetime1">
              <a:rPr lang="en-US" smtClean="0"/>
              <a:t>04/22/2022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90B30B-3EA6-4689-8E7C-D798375DFD60}" type="datetime1">
              <a:rPr lang="en-US" smtClean="0"/>
              <a:t>04/22/2022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C5E6C6-E680-4C09-9A82-6D6D4A458B45}" type="datetime1">
              <a:rPr lang="en-US" smtClean="0"/>
              <a:t>04/22/2022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F7BBFA-E374-465F-B18D-F6CE71921593}" type="datetime1">
              <a:rPr lang="en-US" smtClean="0"/>
              <a:t>04/22/2022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6FA0BC-E7BB-4D55-8710-E8474A66771E}" type="datetime1">
              <a:rPr lang="en-US" smtClean="0"/>
              <a:t>04/22/2022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58A1C5-682A-4617-9A91-5759A79A935B}" type="datetime1">
              <a:rPr lang="en-US" smtClean="0"/>
              <a:t>04/22/2022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EFD0D0-99D2-4A10-AC62-6E2E6CF7A9EE}" type="datetime1">
              <a:rPr lang="en-US" smtClean="0"/>
              <a:t>04/22/2022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F7DEDF-EB2B-4F7F-B2DF-97C28C8FCBC9}" type="datetime1">
              <a:rPr lang="en-US" smtClean="0"/>
              <a:t>04/22/2022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780351-56D7-412F-9F2E-17819DF3B01D}" type="datetime1">
              <a:rPr lang="en-US" smtClean="0"/>
              <a:t>04/22/2022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F068B-C601-4124-944A-AED7D3FD7517}" type="datetime1">
              <a:rPr lang="en-US" smtClean="0"/>
              <a:t>04/22/2022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6F7A73-7818-460B-8F62-87CD8A1DAD1A}" type="datetime1">
              <a:rPr lang="en-US" smtClean="0"/>
              <a:t>04/22/2022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CF8665-A302-4073-9097-DCE6BA8A5D14}" type="datetime1">
              <a:rPr lang="en-US" smtClean="0"/>
              <a:t>04/22/2022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8D89FA6-8D64-42DE-8A02-4A6662349BFD}" type="datetime1">
              <a:rPr lang="en-US" smtClean="0"/>
              <a:t>04/22/2022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orthoinfo.aaos.org/en/diseases--conditions/arthritis-an-overview/"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www.ecfr.gov/cgi-bin/text-idx?SID=af7dbc7cfc820f0539f6e35bf7d29a6e&amp;mc=true&amp;node=se38.1.4_145&amp;rgn=div8" TargetMode="External"/><Relationship Id="rId7" Type="http://schemas.openxmlformats.org/officeDocument/2006/relationships/hyperlink" Target="https://www.knowva.ebenefits.va.gov/system/templates/selfservice/va_ssnew/help/customer/locale/en-US/portal/554400000001018/content/554400000014195/M21-1,-Part-III,-Subpart-iv,-Chapter-4,-Section-B---Musculoskeletal-Diseases-and-Muscle-Injuries#3" TargetMode="External"/><Relationship Id="rId2" Type="http://schemas.openxmlformats.org/officeDocument/2006/relationships/hyperlink" Target="http://www.ecfr.gov/cgi-bin/text-idx?SID=78d55d2ed5cf55f4d2955d08de7f2b52&amp;mc=true&amp;node=se38.1.4_171a&amp;rgn=div8" TargetMode="External"/><Relationship Id="rId1" Type="http://schemas.openxmlformats.org/officeDocument/2006/relationships/slideLayout" Target="../slideLayouts/slideLayout2.xml"/><Relationship Id="rId6" Type="http://schemas.openxmlformats.org/officeDocument/2006/relationships/hyperlink" Target="https://www.knowva.ebenefits.va.gov/system/templates/selfservice/va_ssnew/help/customer/locale/en-US/portal/554400000001018/content/554400000015812/M21-1,-Part-III,-Subpart-iv,-Chapter-3,-Section-D---Examination-Reports" TargetMode="External"/><Relationship Id="rId5" Type="http://schemas.openxmlformats.org/officeDocument/2006/relationships/hyperlink" Target="http://cptraining.vba.va.gov/C&amp;P_Training/Job_Aids/Medical_EPSS.htm" TargetMode="External"/><Relationship Id="rId4" Type="http://schemas.openxmlformats.org/officeDocument/2006/relationships/hyperlink" Target="https://www.knowva.ebenefits.va.gov/system/templates/selfservice/va_ssnew/help/customer/locale/en-US/portal/554400000001018/content/554400000014194/M21-1,-Part-III,-Subpart-iv,-Chapter-4,-Section-A---Musculoskeletal-Condition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cck-law.com/types-of-va-disabilities/orthopedic-injuries/"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www.law.cornell.edu/cfr/text/38/3.309"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s://www.va.gov/disability/how-to-file-claim/when-to-file/#:~:text=Secondary%20service%2Dconnected%20claim%E2%80%94file,connected%20disability%20you%20already%20have." TargetMode="External"/><Relationship Id="rId2" Type="http://schemas.openxmlformats.org/officeDocument/2006/relationships/hyperlink" Target="https://www.law.cornell.edu/cfr/text/38/4.58"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CD85834-55D9-470E-9834-623384F2476A}"/>
              </a:ext>
              <a:ext uri="{C183D7F6-B498-43B3-948B-1728B52AA6E4}">
                <adec:decorative xmlns:adec="http://schemas.microsoft.com/office/drawing/2017/decorative" val="1"/>
              </a:ext>
            </a:extLst>
          </p:cNvPr>
          <p:cNvPicPr>
            <a:picLocks noChangeAspect="1"/>
          </p:cNvPicPr>
          <p:nvPr/>
        </p:nvPicPr>
        <p:blipFill rotWithShape="1">
          <a:blip r:embed="rId2">
            <a:alphaModFix amt="40000"/>
          </a:blip>
          <a:srcRect t="9418" b="6313"/>
          <a:stretch/>
        </p:blipFill>
        <p:spPr>
          <a:xfrm>
            <a:off x="-3175" y="10"/>
            <a:ext cx="12192000" cy="6857990"/>
          </a:xfrm>
          <a:prstGeom prst="rect">
            <a:avLst/>
          </a:prstGeom>
        </p:spPr>
      </p:pic>
      <p:sp>
        <p:nvSpPr>
          <p:cNvPr id="2" name="Title 1">
            <a:extLst>
              <a:ext uri="{FF2B5EF4-FFF2-40B4-BE49-F238E27FC236}">
                <a16:creationId xmlns:a16="http://schemas.microsoft.com/office/drawing/2014/main" id="{DD812CC5-3F64-4837-AE94-66C400A325B0}"/>
              </a:ext>
            </a:extLst>
          </p:cNvPr>
          <p:cNvSpPr>
            <a:spLocks noGrp="1"/>
          </p:cNvSpPr>
          <p:nvPr>
            <p:ph type="ctrTitle"/>
          </p:nvPr>
        </p:nvSpPr>
        <p:spPr>
          <a:xfrm>
            <a:off x="684212" y="685799"/>
            <a:ext cx="8001000" cy="2971801"/>
          </a:xfrm>
        </p:spPr>
        <p:txBody>
          <a:bodyPr>
            <a:normAutofit/>
          </a:bodyPr>
          <a:lstStyle/>
          <a:p>
            <a:r>
              <a:rPr lang="en-US" dirty="0"/>
              <a:t>Acute, Subacute, and </a:t>
            </a:r>
            <a:r>
              <a:rPr lang="en-US" u="sng" dirty="0"/>
              <a:t>chronic diseases</a:t>
            </a:r>
          </a:p>
        </p:txBody>
      </p:sp>
      <p:sp>
        <p:nvSpPr>
          <p:cNvPr id="3" name="Subtitle 2">
            <a:extLst>
              <a:ext uri="{FF2B5EF4-FFF2-40B4-BE49-F238E27FC236}">
                <a16:creationId xmlns:a16="http://schemas.microsoft.com/office/drawing/2014/main" id="{150012D5-B732-49FA-8D2C-A5C52B3641FB}"/>
              </a:ext>
            </a:extLst>
          </p:cNvPr>
          <p:cNvSpPr>
            <a:spLocks noGrp="1"/>
          </p:cNvSpPr>
          <p:nvPr>
            <p:ph type="subTitle" idx="1"/>
          </p:nvPr>
        </p:nvSpPr>
        <p:spPr>
          <a:xfrm>
            <a:off x="684212" y="3843867"/>
            <a:ext cx="6765100" cy="1947333"/>
          </a:xfrm>
        </p:spPr>
        <p:txBody>
          <a:bodyPr>
            <a:normAutofit/>
          </a:bodyPr>
          <a:lstStyle/>
          <a:p>
            <a:r>
              <a:rPr lang="en-US" dirty="0">
                <a:solidFill>
                  <a:schemeClr val="tx1"/>
                </a:solidFill>
              </a:rPr>
              <a:t>Guy Arnold</a:t>
            </a:r>
          </a:p>
          <a:p>
            <a:r>
              <a:rPr lang="en-US" dirty="0">
                <a:solidFill>
                  <a:schemeClr val="tx1"/>
                </a:solidFill>
              </a:rPr>
              <a:t>Field Service Officer</a:t>
            </a:r>
          </a:p>
          <a:p>
            <a:r>
              <a:rPr lang="en-US" dirty="0">
                <a:solidFill>
                  <a:schemeClr val="tx1"/>
                </a:solidFill>
              </a:rPr>
              <a:t>South Dakota Department of Veteran Affairs</a:t>
            </a:r>
          </a:p>
        </p:txBody>
      </p:sp>
    </p:spTree>
    <p:extLst>
      <p:ext uri="{BB962C8B-B14F-4D97-AF65-F5344CB8AC3E}">
        <p14:creationId xmlns:p14="http://schemas.microsoft.com/office/powerpoint/2010/main" val="385731006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12F8-AAD2-4911-BCF2-89D0C6BECCFE}"/>
              </a:ext>
            </a:extLst>
          </p:cNvPr>
          <p:cNvSpPr>
            <a:spLocks noGrp="1"/>
          </p:cNvSpPr>
          <p:nvPr>
            <p:ph type="title"/>
          </p:nvPr>
        </p:nvSpPr>
        <p:spPr>
          <a:xfrm>
            <a:off x="684212" y="654342"/>
            <a:ext cx="10749982" cy="5340058"/>
          </a:xfrm>
        </p:spPr>
        <p:txBody>
          <a:bodyPr/>
          <a:lstStyle/>
          <a:p>
            <a:r>
              <a:rPr lang="en-US" b="1" dirty="0"/>
              <a:t>Degenerative Arthritis</a:t>
            </a:r>
            <a:r>
              <a:rPr lang="en-US" dirty="0"/>
              <a:t>:  </a:t>
            </a:r>
            <a:r>
              <a:rPr lang="en-US" sz="3200" b="0" i="0" dirty="0">
                <a:solidFill>
                  <a:srgbClr val="414042"/>
                </a:solidFill>
                <a:effectLst/>
                <a:latin typeface="+mn-lt"/>
              </a:rPr>
              <a:t>Degenerative arthritis is also referred to as </a:t>
            </a:r>
            <a:r>
              <a:rPr lang="en-US" sz="3200" b="0" i="1" dirty="0">
                <a:solidFill>
                  <a:srgbClr val="414042"/>
                </a:solidFill>
                <a:effectLst/>
                <a:latin typeface="+mn-lt"/>
              </a:rPr>
              <a:t>osteoarthritis</a:t>
            </a:r>
            <a:r>
              <a:rPr lang="en-US" sz="3200" b="0" i="0" dirty="0">
                <a:solidFill>
                  <a:srgbClr val="414042"/>
                </a:solidFill>
                <a:effectLst/>
                <a:latin typeface="+mn-lt"/>
              </a:rPr>
              <a:t>. It can also be called </a:t>
            </a:r>
            <a:r>
              <a:rPr lang="en-US" sz="3200" b="0" i="0" dirty="0">
                <a:effectLst/>
                <a:latin typeface="+mn-lt"/>
              </a:rPr>
              <a:t>“wear and tear” </a:t>
            </a:r>
            <a:r>
              <a:rPr lang="en-US" sz="3200" b="0" i="0" dirty="0">
                <a:solidFill>
                  <a:srgbClr val="414042"/>
                </a:solidFill>
                <a:effectLst/>
                <a:latin typeface="+mn-lt"/>
              </a:rPr>
              <a:t>arthritis and is the </a:t>
            </a:r>
            <a:r>
              <a:rPr lang="en-US" sz="3200" b="0" i="0" u="none" strike="noStrike" dirty="0">
                <a:solidFill>
                  <a:srgbClr val="CAA94C"/>
                </a:solidFill>
                <a:effectLst/>
                <a:latin typeface="+mn-lt"/>
                <a:hlinkClick r:id="rId2"/>
              </a:rPr>
              <a:t>most common form of arthritis</a:t>
            </a:r>
            <a:r>
              <a:rPr lang="en-US" sz="3200" b="0" i="0" dirty="0">
                <a:solidFill>
                  <a:srgbClr val="414042"/>
                </a:solidFill>
                <a:effectLst/>
                <a:latin typeface="+mn-lt"/>
              </a:rPr>
              <a:t>.</a:t>
            </a:r>
            <a:endParaRPr lang="en-US" sz="3200" dirty="0">
              <a:latin typeface="+mn-lt"/>
            </a:endParaRPr>
          </a:p>
        </p:txBody>
      </p:sp>
    </p:spTree>
    <p:extLst>
      <p:ext uri="{BB962C8B-B14F-4D97-AF65-F5344CB8AC3E}">
        <p14:creationId xmlns:p14="http://schemas.microsoft.com/office/powerpoint/2010/main" val="3730769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C6E5C-7497-41BC-A708-5C678242315F}"/>
              </a:ext>
            </a:extLst>
          </p:cNvPr>
          <p:cNvSpPr>
            <a:spLocks noGrp="1"/>
          </p:cNvSpPr>
          <p:nvPr>
            <p:ph type="title"/>
          </p:nvPr>
        </p:nvSpPr>
        <p:spPr>
          <a:xfrm>
            <a:off x="684211" y="453006"/>
            <a:ext cx="8534401" cy="1498600"/>
          </a:xfrm>
        </p:spPr>
        <p:txBody>
          <a:bodyPr/>
          <a:lstStyle/>
          <a:p>
            <a:r>
              <a:rPr lang="en-US" b="1" dirty="0"/>
              <a:t>Degenerative arthritis </a:t>
            </a:r>
            <a:r>
              <a:rPr lang="en-US" sz="2800" dirty="0"/>
              <a:t>under diagnostic code 5003</a:t>
            </a:r>
          </a:p>
        </p:txBody>
      </p:sp>
      <p:sp>
        <p:nvSpPr>
          <p:cNvPr id="3" name="Text Placeholder 2">
            <a:extLst>
              <a:ext uri="{FF2B5EF4-FFF2-40B4-BE49-F238E27FC236}">
                <a16:creationId xmlns:a16="http://schemas.microsoft.com/office/drawing/2014/main" id="{03267821-E07F-48F5-BF76-191B9B1E0A65}"/>
              </a:ext>
            </a:extLst>
          </p:cNvPr>
          <p:cNvSpPr>
            <a:spLocks noGrp="1"/>
          </p:cNvSpPr>
          <p:nvPr>
            <p:ph type="body" idx="1"/>
          </p:nvPr>
        </p:nvSpPr>
        <p:spPr>
          <a:xfrm>
            <a:off x="684213" y="2248250"/>
            <a:ext cx="8534400" cy="3746150"/>
          </a:xfrm>
        </p:spPr>
        <p:txBody>
          <a:bodyPr/>
          <a:lstStyle/>
          <a:p>
            <a:r>
              <a:rPr lang="en-US" dirty="0">
                <a:solidFill>
                  <a:srgbClr val="414042"/>
                </a:solidFill>
                <a:latin typeface="poppins" panose="00000500000000000000" pitchFamily="2" charset="0"/>
              </a:rPr>
              <a:t>D</a:t>
            </a:r>
            <a:r>
              <a:rPr lang="en-US" b="0" i="0" dirty="0">
                <a:solidFill>
                  <a:srgbClr val="414042"/>
                </a:solidFill>
                <a:effectLst/>
                <a:latin typeface="poppins" panose="00000500000000000000" pitchFamily="2" charset="0"/>
              </a:rPr>
              <a:t>egenerative arthritis VA rating is based on the number of joint/joint groups that have a limited range of motion. This is often determined via X-rays. If there is a limited range of motion, but arthritis does not show up on the X-ray, there is an automatic 10% rating for each major or minor joint group affected.</a:t>
            </a:r>
          </a:p>
          <a:p>
            <a:r>
              <a:rPr lang="en-US" b="0" i="0" dirty="0">
                <a:solidFill>
                  <a:srgbClr val="414042"/>
                </a:solidFill>
                <a:effectLst/>
                <a:latin typeface="poppins" panose="00000500000000000000" pitchFamily="2" charset="0"/>
              </a:rPr>
              <a:t>The osteoarthritis disability ratings are either </a:t>
            </a:r>
            <a:r>
              <a:rPr lang="en-US" b="0" i="0" dirty="0">
                <a:solidFill>
                  <a:schemeClr val="tx1"/>
                </a:solidFill>
                <a:effectLst/>
                <a:latin typeface="poppins" panose="00000500000000000000" pitchFamily="2" charset="0"/>
              </a:rPr>
              <a:t>10%</a:t>
            </a:r>
            <a:r>
              <a:rPr lang="en-US" b="0" i="0" dirty="0">
                <a:solidFill>
                  <a:srgbClr val="414042"/>
                </a:solidFill>
                <a:effectLst/>
                <a:latin typeface="poppins" panose="00000500000000000000" pitchFamily="2" charset="0"/>
              </a:rPr>
              <a:t> or </a:t>
            </a:r>
            <a:r>
              <a:rPr lang="en-US" b="0" i="0" dirty="0">
                <a:solidFill>
                  <a:schemeClr val="tx1"/>
                </a:solidFill>
                <a:effectLst/>
                <a:latin typeface="poppins" panose="00000500000000000000" pitchFamily="2" charset="0"/>
              </a:rPr>
              <a:t>20%</a:t>
            </a:r>
            <a:r>
              <a:rPr lang="en-US" b="0" i="0" dirty="0">
                <a:solidFill>
                  <a:srgbClr val="414042"/>
                </a:solidFill>
                <a:effectLst/>
                <a:latin typeface="poppins" panose="00000500000000000000" pitchFamily="2" charset="0"/>
              </a:rPr>
              <a:t> depending on the following symptoms:</a:t>
            </a:r>
          </a:p>
          <a:p>
            <a:pPr algn="l">
              <a:buFont typeface="Arial" panose="020B0604020202020204" pitchFamily="34" charset="0"/>
              <a:buChar char="•"/>
            </a:pPr>
            <a:r>
              <a:rPr lang="en-US" b="0" i="0" dirty="0">
                <a:solidFill>
                  <a:schemeClr val="tx1"/>
                </a:solidFill>
                <a:effectLst/>
                <a:latin typeface="poppins" panose="00000500000000000000" pitchFamily="2" charset="0"/>
              </a:rPr>
              <a:t>10%: </a:t>
            </a:r>
            <a:r>
              <a:rPr lang="en-US" b="0" i="0" dirty="0">
                <a:solidFill>
                  <a:srgbClr val="414042"/>
                </a:solidFill>
                <a:effectLst/>
                <a:latin typeface="poppins" panose="00000500000000000000" pitchFamily="2" charset="0"/>
              </a:rPr>
              <a:t>a veteran has degenerative arthritis in two or more major joints, or two or more groups of minor joints seen with X-ray evidence.</a:t>
            </a:r>
          </a:p>
          <a:p>
            <a:pPr algn="l">
              <a:buFont typeface="Arial" panose="020B0604020202020204" pitchFamily="34" charset="0"/>
              <a:buChar char="•"/>
            </a:pPr>
            <a:r>
              <a:rPr lang="en-US" b="0" i="0" dirty="0">
                <a:solidFill>
                  <a:srgbClr val="414042"/>
                </a:solidFill>
                <a:effectLst/>
                <a:latin typeface="poppins" panose="00000500000000000000" pitchFamily="2" charset="0"/>
              </a:rPr>
              <a:t> </a:t>
            </a:r>
            <a:r>
              <a:rPr lang="en-US" b="0" i="0" dirty="0">
                <a:solidFill>
                  <a:schemeClr val="tx1"/>
                </a:solidFill>
                <a:effectLst/>
                <a:latin typeface="poppins" panose="00000500000000000000" pitchFamily="2" charset="0"/>
              </a:rPr>
              <a:t>20% </a:t>
            </a:r>
            <a:r>
              <a:rPr lang="en-US" b="0" i="0" dirty="0">
                <a:solidFill>
                  <a:srgbClr val="414042"/>
                </a:solidFill>
                <a:effectLst/>
                <a:latin typeface="poppins" panose="00000500000000000000" pitchFamily="2" charset="0"/>
              </a:rPr>
              <a:t>through X-ray evidence </a:t>
            </a:r>
            <a:r>
              <a:rPr lang="en-US" b="0" i="1" dirty="0">
                <a:solidFill>
                  <a:srgbClr val="414042"/>
                </a:solidFill>
                <a:effectLst/>
                <a:latin typeface="poppins" panose="00000500000000000000" pitchFamily="2" charset="0"/>
              </a:rPr>
              <a:t>along with </a:t>
            </a:r>
            <a:r>
              <a:rPr lang="en-US" b="0" i="0" dirty="0">
                <a:solidFill>
                  <a:srgbClr val="414042"/>
                </a:solidFill>
                <a:effectLst/>
                <a:latin typeface="poppins" panose="00000500000000000000" pitchFamily="2" charset="0"/>
              </a:rPr>
              <a:t>occasional incapacitating exacerbations.</a:t>
            </a:r>
          </a:p>
          <a:p>
            <a:endParaRPr lang="en-US" dirty="0"/>
          </a:p>
        </p:txBody>
      </p:sp>
    </p:spTree>
    <p:extLst>
      <p:ext uri="{BB962C8B-B14F-4D97-AF65-F5344CB8AC3E}">
        <p14:creationId xmlns:p14="http://schemas.microsoft.com/office/powerpoint/2010/main" val="438543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81" name="Rectangle 80">
            <a:extLst>
              <a:ext uri="{FF2B5EF4-FFF2-40B4-BE49-F238E27FC236}">
                <a16:creationId xmlns:a16="http://schemas.microsoft.com/office/drawing/2014/main" id="{991E317B-75E3-4171-A07A-B263C1D6D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30CEA4-9D18-4515-8E87-A49E85A8F7E1}"/>
              </a:ext>
            </a:extLst>
          </p:cNvPr>
          <p:cNvSpPr>
            <a:spLocks noGrp="1"/>
          </p:cNvSpPr>
          <p:nvPr>
            <p:ph type="title"/>
          </p:nvPr>
        </p:nvSpPr>
        <p:spPr>
          <a:xfrm>
            <a:off x="7532710" y="1972733"/>
            <a:ext cx="3971902" cy="1684867"/>
          </a:xfrm>
        </p:spPr>
        <p:txBody>
          <a:bodyPr vert="horz" lIns="91440" tIns="45720" rIns="91440" bIns="45720" rtlCol="0" anchor="b">
            <a:normAutofit/>
          </a:bodyPr>
          <a:lstStyle/>
          <a:p>
            <a:r>
              <a:rPr lang="en-US" sz="4800" dirty="0">
                <a:solidFill>
                  <a:srgbClr val="FFFFFF"/>
                </a:solidFill>
              </a:rPr>
              <a:t>The wear and tear</a:t>
            </a:r>
          </a:p>
        </p:txBody>
      </p:sp>
      <p:sp useBgFill="1">
        <p:nvSpPr>
          <p:cNvPr id="83" name="Snip Diagonal Corner Rectangle 6">
            <a:extLst>
              <a:ext uri="{FF2B5EF4-FFF2-40B4-BE49-F238E27FC236}">
                <a16:creationId xmlns:a16="http://schemas.microsoft.com/office/drawing/2014/main" id="{4A9B19C2-B29A-4924-9E7E-6FBF17F58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418778" cy="5286838"/>
          </a:xfrm>
          <a:prstGeom prst="snip2DiagRect">
            <a:avLst>
              <a:gd name="adj1" fmla="val 10973"/>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ee the source image">
            <a:extLst>
              <a:ext uri="{FF2B5EF4-FFF2-40B4-BE49-F238E27FC236}">
                <a16:creationId xmlns:a16="http://schemas.microsoft.com/office/drawing/2014/main" id="{E6F332E0-E88D-4897-A4FE-ECA82006688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01217" y="1772084"/>
            <a:ext cx="5450437" cy="2984113"/>
          </a:xfrm>
          <a:prstGeom prst="rect">
            <a:avLst/>
          </a:prstGeom>
          <a:noFill/>
          <a:extLst>
            <a:ext uri="{909E8E84-426E-40DD-AFC4-6F175D3DCCD1}">
              <a14:hiddenFill xmlns:a14="http://schemas.microsoft.com/office/drawing/2010/main">
                <a:solidFill>
                  <a:srgbClr val="FFFFFF"/>
                </a:solidFill>
              </a14:hiddenFill>
            </a:ext>
          </a:extLst>
        </p:spPr>
      </p:pic>
      <p:grpSp>
        <p:nvGrpSpPr>
          <p:cNvPr id="85" name="Group 84">
            <a:extLst>
              <a:ext uri="{FF2B5EF4-FFF2-40B4-BE49-F238E27FC236}">
                <a16:creationId xmlns:a16="http://schemas.microsoft.com/office/drawing/2014/main" id="{34C85634-D5F5-4047-8F35-F4B1F50AB1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86" name="Straight Connector 85">
              <a:extLst>
                <a:ext uri="{FF2B5EF4-FFF2-40B4-BE49-F238E27FC236}">
                  <a16:creationId xmlns:a16="http://schemas.microsoft.com/office/drawing/2014/main" id="{1224BF71-948F-411D-AA79-8B2315715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434B4526-E715-4199-A597-CD757CB4A0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35E295A6-48D5-4F9E-A32C-5D87EAA5E7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E10BF5B3-9260-4D36-BB24-07BC414B9D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AAE0C886-FA2E-4E7C-BC00-8397AAEC86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7471755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4320-1CFC-49BB-AE71-2519E02EC64F}"/>
              </a:ext>
            </a:extLst>
          </p:cNvPr>
          <p:cNvSpPr>
            <a:spLocks noGrp="1"/>
          </p:cNvSpPr>
          <p:nvPr>
            <p:ph type="title"/>
          </p:nvPr>
        </p:nvSpPr>
        <p:spPr>
          <a:xfrm>
            <a:off x="684212" y="5419288"/>
            <a:ext cx="8534400" cy="575111"/>
          </a:xfrm>
        </p:spPr>
        <p:txBody>
          <a:bodyPr>
            <a:normAutofit fontScale="90000"/>
          </a:bodyPr>
          <a:lstStyle/>
          <a:p>
            <a:r>
              <a:rPr lang="en-US" dirty="0"/>
              <a:t>M21-1 degenerative Arthritis </a:t>
            </a:r>
          </a:p>
        </p:txBody>
      </p:sp>
      <p:sp>
        <p:nvSpPr>
          <p:cNvPr id="3" name="Content Placeholder 2">
            <a:extLst>
              <a:ext uri="{FF2B5EF4-FFF2-40B4-BE49-F238E27FC236}">
                <a16:creationId xmlns:a16="http://schemas.microsoft.com/office/drawing/2014/main" id="{71A2BAE8-E7F4-4EFC-A41B-04882B57C470}"/>
              </a:ext>
            </a:extLst>
          </p:cNvPr>
          <p:cNvSpPr>
            <a:spLocks noGrp="1"/>
          </p:cNvSpPr>
          <p:nvPr>
            <p:ph idx="1"/>
          </p:nvPr>
        </p:nvSpPr>
        <p:spPr>
          <a:xfrm>
            <a:off x="684212" y="685800"/>
            <a:ext cx="8534400" cy="4733488"/>
          </a:xfrm>
        </p:spPr>
        <p:txBody>
          <a:bodyPr>
            <a:noAutofit/>
          </a:bodyPr>
          <a:lstStyle/>
          <a:p>
            <a:pPr algn="l"/>
            <a:r>
              <a:rPr lang="en-US" sz="1100" b="0" i="0" dirty="0">
                <a:solidFill>
                  <a:srgbClr val="242424"/>
                </a:solidFill>
                <a:effectLst/>
                <a:latin typeface="Segoe UI" panose="020B0502040204020203" pitchFamily="34" charset="0"/>
              </a:rPr>
              <a:t>Degenerative arthritis is evaluated using </a:t>
            </a:r>
            <a:r>
              <a:rPr lang="en-US" sz="1100" b="1" i="0" u="none" strike="noStrike" dirty="0">
                <a:solidFill>
                  <a:srgbClr val="5B5FC7"/>
                </a:solidFill>
                <a:effectLst/>
                <a:latin typeface="Segoe UI" panose="020B0502040204020203" pitchFamily="34" charset="0"/>
                <a:hlinkClick r:id="rId2" tooltip="http://www.ecfr.gov/cgi-bin/text-idx?sid=78d55d2ed5cf55f4d2955d08de7f2b52&amp;mc=true&amp;node=se38.1.4_171a&amp;rgn=div8"/>
              </a:rPr>
              <a:t>38 CFR 4.71a, DC 5003</a:t>
            </a:r>
            <a:r>
              <a:rPr lang="en-US" sz="1100" b="0" i="0" dirty="0">
                <a:solidFill>
                  <a:srgbClr val="242424"/>
                </a:solidFill>
                <a:effectLst/>
                <a:latin typeface="Segoe UI" panose="020B0502040204020203" pitchFamily="34" charset="0"/>
              </a:rPr>
              <a:t>.  Degenerative arthritis can affect multiple joints, and its cause is likely multi-factorial.  When </a:t>
            </a:r>
            <a:r>
              <a:rPr lang="en-US" sz="1100" b="1" i="0" u="none" strike="noStrike" dirty="0">
                <a:solidFill>
                  <a:srgbClr val="5B5FC7"/>
                </a:solidFill>
                <a:effectLst/>
                <a:latin typeface="Segoe UI" panose="020B0502040204020203" pitchFamily="34" charset="0"/>
                <a:hlinkClick r:id="rId2" tooltip="http://www.ecfr.gov/cgi-bin/text-idx?sid=78d55d2ed5cf55f4d2955d08de7f2b52&amp;mc=true&amp;node=se38.1.4_171a&amp;rgn=div8"/>
              </a:rPr>
              <a:t>38 CFR 4.71a, DC 5003</a:t>
            </a:r>
            <a:r>
              <a:rPr lang="en-US" sz="1100" b="0" i="0" dirty="0">
                <a:solidFill>
                  <a:srgbClr val="242424"/>
                </a:solidFill>
                <a:effectLst/>
                <a:latin typeface="Segoe UI" panose="020B0502040204020203" pitchFamily="34" charset="0"/>
              </a:rPr>
              <a:t> is assigned for an arthritic condition, every joint or group of joints affected by this disease is subject to service connection (SC) in the absence of an intervening cause.</a:t>
            </a:r>
          </a:p>
          <a:p>
            <a:pPr algn="l">
              <a:buFont typeface="Arial" panose="020B0604020202020204" pitchFamily="34" charset="0"/>
              <a:buChar char="•"/>
            </a:pPr>
            <a:r>
              <a:rPr lang="en-US" sz="1100" dirty="0">
                <a:solidFill>
                  <a:srgbClr val="242424"/>
                </a:solidFill>
                <a:effectLst/>
                <a:latin typeface="Segoe UI" panose="020B0502040204020203" pitchFamily="34" charset="0"/>
              </a:rPr>
              <a:t>If it has been medically determined that the Veteran has service-connected (SC) degenerative arthritis, and not post-traumatic arthritis, there is no need for a medical opinion to establish SC for each affected joint. </a:t>
            </a:r>
          </a:p>
          <a:p>
            <a:pPr algn="l">
              <a:buFont typeface="Arial" panose="020B0604020202020204" pitchFamily="34" charset="0"/>
              <a:buChar char="•"/>
            </a:pPr>
            <a:r>
              <a:rPr lang="en-US" sz="1100" dirty="0">
                <a:solidFill>
                  <a:srgbClr val="242424"/>
                </a:solidFill>
                <a:effectLst/>
                <a:latin typeface="Segoe UI" panose="020B0502040204020203" pitchFamily="34" charset="0"/>
              </a:rPr>
              <a:t>Once degenerative arthritis has been clinically diagnosed and SC has been properly established for one affected joint, establish SC for and evaluate each joint as it becomes affected, with x-rays used to verify involvement of individual joints.</a:t>
            </a:r>
          </a:p>
          <a:p>
            <a:pPr algn="l"/>
            <a:r>
              <a:rPr lang="en-US" sz="1100" b="1" i="1" dirty="0">
                <a:solidFill>
                  <a:srgbClr val="242424"/>
                </a:solidFill>
                <a:effectLst/>
                <a:latin typeface="Segoe UI" panose="020B0502040204020203" pitchFamily="34" charset="0"/>
              </a:rPr>
              <a:t>Note</a:t>
            </a:r>
            <a:r>
              <a:rPr lang="en-US" sz="1100" b="0" i="0" dirty="0">
                <a:solidFill>
                  <a:srgbClr val="242424"/>
                </a:solidFill>
                <a:effectLst/>
                <a:latin typeface="Segoe UI" panose="020B0502040204020203" pitchFamily="34" charset="0"/>
              </a:rPr>
              <a:t>:  In evaluating arthritis of the spine, the principles for establishing SC for joints affected by the subsequent development of degenerative arthritis (as contemplated under </a:t>
            </a:r>
            <a:r>
              <a:rPr lang="en-US" sz="1100" b="1" i="0" u="none" strike="noStrike" dirty="0">
                <a:solidFill>
                  <a:srgbClr val="5B5FC7"/>
                </a:solidFill>
                <a:effectLst/>
                <a:latin typeface="Segoe UI" panose="020B0502040204020203" pitchFamily="34" charset="0"/>
                <a:hlinkClick r:id="rId2" tooltip="http://www.ecfr.gov/cgi-bin/text-idx?sid=78d55d2ed5cf55f4d2955d08de7f2b52&amp;mc=true&amp;node=se38.1.4_171a&amp;rgn=div8"/>
              </a:rPr>
              <a:t>38 CFR 4.71a, DC 5003</a:t>
            </a:r>
            <a:r>
              <a:rPr lang="en-US" sz="1100" b="0" i="0" dirty="0">
                <a:solidFill>
                  <a:srgbClr val="242424"/>
                </a:solidFill>
                <a:effectLst/>
                <a:latin typeface="Segoe UI" panose="020B0502040204020203" pitchFamily="34" charset="0"/>
              </a:rPr>
              <a:t>) are not dependent on the choice of DC.  </a:t>
            </a:r>
            <a:r>
              <a:rPr lang="en-US" sz="1100" b="1" i="1" dirty="0">
                <a:solidFill>
                  <a:srgbClr val="242424"/>
                </a:solidFill>
                <a:effectLst/>
                <a:latin typeface="Segoe UI" panose="020B0502040204020203" pitchFamily="34" charset="0"/>
              </a:rPr>
              <a:t>Example</a:t>
            </a:r>
            <a:r>
              <a:rPr lang="en-US" sz="1100" b="0" i="0" dirty="0">
                <a:solidFill>
                  <a:srgbClr val="242424"/>
                </a:solidFill>
                <a:effectLst/>
                <a:latin typeface="Segoe UI" panose="020B0502040204020203" pitchFamily="34" charset="0"/>
              </a:rPr>
              <a:t>:  Veteran is SC for degenerative arthritis of the spine under </a:t>
            </a:r>
            <a:r>
              <a:rPr lang="en-US" sz="1100" b="1" i="0" u="none" strike="noStrike" dirty="0">
                <a:solidFill>
                  <a:srgbClr val="5B5FC7"/>
                </a:solidFill>
                <a:effectLst/>
                <a:latin typeface="Segoe UI" panose="020B0502040204020203" pitchFamily="34" charset="0"/>
                <a:hlinkClick r:id="rId2" tooltip="http://www.ecfr.gov/cgi-bin/text-idx?sid=78d55d2ed5cf55f4d2955d08de7f2b52&amp;mc=true&amp;node=se38.1.4_171a&amp;rgn=div8"/>
              </a:rPr>
              <a:t>38 CFR 4.71a, DC 5242</a:t>
            </a:r>
            <a:r>
              <a:rPr lang="en-US" sz="1100" b="0" i="0" dirty="0">
                <a:solidFill>
                  <a:srgbClr val="242424"/>
                </a:solidFill>
                <a:effectLst/>
                <a:latin typeface="Segoe UI" panose="020B0502040204020203" pitchFamily="34" charset="0"/>
              </a:rPr>
              <a:t>, and subsequently develops degenerative arthritis in the right elbow, with no intercurrent cause noted.  In this case, the principles of establishing SC for arthritic joints, as contemplated in </a:t>
            </a:r>
            <a:r>
              <a:rPr lang="en-US" sz="1100" b="1" i="0" u="none" strike="noStrike" dirty="0">
                <a:solidFill>
                  <a:srgbClr val="5B5FC7"/>
                </a:solidFill>
                <a:effectLst/>
                <a:latin typeface="Segoe UI" panose="020B0502040204020203" pitchFamily="34" charset="0"/>
                <a:hlinkClick r:id="rId2" tooltip="http://www.ecfr.gov/cgi-bin/text-idx?sid=78d55d2ed5cf55f4d2955d08de7f2b52&amp;mc=true&amp;node=se38.1.4_171a&amp;rgn=div8"/>
              </a:rPr>
              <a:t>38 CFR 4.71a, DC 5003</a:t>
            </a:r>
            <a:r>
              <a:rPr lang="en-US" sz="1100" b="0" i="0" dirty="0">
                <a:solidFill>
                  <a:srgbClr val="242424"/>
                </a:solidFill>
                <a:effectLst/>
                <a:latin typeface="Segoe UI" panose="020B0502040204020203" pitchFamily="34" charset="0"/>
              </a:rPr>
              <a:t>, also apply even though the Veteran is rated under </a:t>
            </a:r>
            <a:r>
              <a:rPr lang="en-US" sz="1100" b="1" i="0" u="none" strike="noStrike" dirty="0">
                <a:solidFill>
                  <a:srgbClr val="5B5FC7"/>
                </a:solidFill>
                <a:effectLst/>
                <a:latin typeface="Segoe UI" panose="020B0502040204020203" pitchFamily="34" charset="0"/>
                <a:hlinkClick r:id="rId2" tooltip="http://www.ecfr.gov/cgi-bin/text-idx?sid=78d55d2ed5cf55f4d2955d08de7f2b52&amp;mc=true&amp;node=se38.1.4_171a&amp;rgn=div8"/>
              </a:rPr>
              <a:t>38 CFR 4.71a, DC 5242</a:t>
            </a:r>
            <a:r>
              <a:rPr lang="en-US" sz="1100" b="0" i="0" dirty="0">
                <a:solidFill>
                  <a:srgbClr val="242424"/>
                </a:solidFill>
                <a:effectLst/>
                <a:latin typeface="Segoe UI" panose="020B0502040204020203" pitchFamily="34" charset="0"/>
              </a:rPr>
              <a:t>.  Thus, SC for arthritis of the right elbow may be established. </a:t>
            </a:r>
            <a:r>
              <a:rPr lang="en-US" sz="1100" b="1" i="1" dirty="0">
                <a:solidFill>
                  <a:srgbClr val="242424"/>
                </a:solidFill>
                <a:effectLst/>
                <a:latin typeface="Segoe UI" panose="020B0502040204020203" pitchFamily="34" charset="0"/>
              </a:rPr>
              <a:t>References</a:t>
            </a:r>
            <a:r>
              <a:rPr lang="en-US" sz="1100" b="0" i="0" dirty="0">
                <a:solidFill>
                  <a:srgbClr val="242424"/>
                </a:solidFill>
                <a:effectLst/>
                <a:latin typeface="Segoe UI" panose="020B0502040204020203" pitchFamily="34" charset="0"/>
              </a:rPr>
              <a:t>:  For more information on</a:t>
            </a:r>
          </a:p>
          <a:p>
            <a:pPr algn="l">
              <a:buFont typeface="Arial" panose="020B0604020202020204" pitchFamily="34" charset="0"/>
              <a:buChar char="•"/>
            </a:pPr>
            <a:r>
              <a:rPr lang="en-US" sz="1100" dirty="0">
                <a:solidFill>
                  <a:srgbClr val="242424"/>
                </a:solidFill>
                <a:effectLst/>
                <a:latin typeface="Segoe UI" panose="020B0502040204020203" pitchFamily="34" charset="0"/>
              </a:rPr>
              <a:t>major and minor joints affected by arthritis, see</a:t>
            </a:r>
          </a:p>
          <a:p>
            <a:pPr marL="742950" lvl="1" indent="-285750" algn="l">
              <a:buFont typeface="Arial" panose="020B0604020202020204" pitchFamily="34" charset="0"/>
              <a:buChar char="•"/>
            </a:pPr>
            <a:r>
              <a:rPr lang="en-US" sz="1100" b="1" u="none" strike="noStrike" dirty="0">
                <a:solidFill>
                  <a:srgbClr val="5B5FC7"/>
                </a:solidFill>
                <a:effectLst/>
                <a:latin typeface="Segoe UI" panose="020B0502040204020203" pitchFamily="34" charset="0"/>
                <a:hlinkClick r:id="rId3" tooltip="https://www.ecfr.gov/cgi-bin/text-idx?sid=af7dbc7cfc820f0539f6e35bf7d29a6e&amp;mc=true&amp;node=se38.1.4_145&amp;rgn=div8"/>
              </a:rPr>
              <a:t>38 CFR 4.45(f)</a:t>
            </a:r>
            <a:r>
              <a:rPr lang="en-US" sz="1100" dirty="0">
                <a:solidFill>
                  <a:srgbClr val="242424"/>
                </a:solidFill>
                <a:effectLst/>
                <a:latin typeface="Segoe UI" panose="020B0502040204020203" pitchFamily="34" charset="0"/>
              </a:rPr>
              <a:t>, and</a:t>
            </a:r>
          </a:p>
          <a:p>
            <a:pPr marL="742950" lvl="1" indent="-285750" algn="l">
              <a:buFont typeface="Arial" panose="020B0604020202020204" pitchFamily="34" charset="0"/>
              <a:buChar char="•"/>
            </a:pPr>
            <a:r>
              <a:rPr lang="en-US" sz="1100" b="1" u="none" strike="noStrike" dirty="0">
                <a:solidFill>
                  <a:srgbClr val="5B5FC7"/>
                </a:solidFill>
                <a:effectLst/>
                <a:latin typeface="Segoe UI" panose="020B0502040204020203" pitchFamily="34" charset="0"/>
                <a:hlinkClick r:id="rId4" tooltip="https://www.knowva.ebenefits.va.gov/system/templates/selfservice/va_ssnew/help/customer/locale/en-us/portal/554400000001018/content/554400000014194/m21-1,-part-iii,-subpart-iv,-chapter-4,-section-a---musculoskeletal-conditions"/>
              </a:rPr>
              <a:t>M21-1, Part III, Subpart iv, 4.A.2</a:t>
            </a:r>
            <a:endParaRPr lang="en-US" sz="1100" dirty="0">
              <a:solidFill>
                <a:srgbClr val="242424"/>
              </a:solidFill>
              <a:effectLst/>
              <a:latin typeface="Segoe UI" panose="020B0502040204020203" pitchFamily="34" charset="0"/>
            </a:endParaRPr>
          </a:p>
          <a:p>
            <a:pPr algn="l">
              <a:buFont typeface="Arial" panose="020B0604020202020204" pitchFamily="34" charset="0"/>
              <a:buChar char="•"/>
            </a:pPr>
            <a:r>
              <a:rPr lang="en-US" sz="1100" dirty="0">
                <a:solidFill>
                  <a:srgbClr val="242424"/>
                </a:solidFill>
                <a:effectLst/>
                <a:latin typeface="Segoe UI" panose="020B0502040204020203" pitchFamily="34" charset="0"/>
              </a:rPr>
              <a:t>degenerative arthritis, see </a:t>
            </a:r>
            <a:r>
              <a:rPr lang="en-US" sz="1100" b="1" u="none" strike="noStrike" dirty="0">
                <a:solidFill>
                  <a:srgbClr val="5B5FC7"/>
                </a:solidFill>
                <a:effectLst/>
                <a:latin typeface="Segoe UI" panose="020B0502040204020203" pitchFamily="34" charset="0"/>
                <a:hlinkClick r:id="rId5" tooltip="http://cptraining.vba.va.gov/c&amp;p_training/job_aids/medical_epss.htm"/>
              </a:rPr>
              <a:t>MEPSS</a:t>
            </a:r>
            <a:endParaRPr lang="en-US" sz="1100" dirty="0">
              <a:solidFill>
                <a:srgbClr val="242424"/>
              </a:solidFill>
              <a:effectLst/>
              <a:latin typeface="Segoe UI" panose="020B0502040204020203" pitchFamily="34" charset="0"/>
            </a:endParaRPr>
          </a:p>
          <a:p>
            <a:pPr algn="l">
              <a:buFont typeface="Arial" panose="020B0604020202020204" pitchFamily="34" charset="0"/>
              <a:buChar char="•"/>
            </a:pPr>
            <a:r>
              <a:rPr lang="en-US" sz="1100" dirty="0">
                <a:solidFill>
                  <a:srgbClr val="242424"/>
                </a:solidFill>
                <a:effectLst/>
                <a:latin typeface="Segoe UI" panose="020B0502040204020203" pitchFamily="34" charset="0"/>
              </a:rPr>
              <a:t>considering x-ray evidence when evaluating arthritis and non-specific joint pain, see</a:t>
            </a:r>
          </a:p>
          <a:p>
            <a:pPr marL="742950" lvl="1" indent="-285750" algn="l">
              <a:buFont typeface="Arial" panose="020B0604020202020204" pitchFamily="34" charset="0"/>
              <a:buChar char="•"/>
            </a:pPr>
            <a:r>
              <a:rPr lang="en-US" sz="1100" b="1" u="none" strike="noStrike" dirty="0">
                <a:solidFill>
                  <a:srgbClr val="5B5FC7"/>
                </a:solidFill>
                <a:effectLst/>
                <a:latin typeface="Segoe UI" panose="020B0502040204020203" pitchFamily="34" charset="0"/>
                <a:hlinkClick r:id="rId2" tooltip="http://www.ecfr.gov/cgi-bin/text-idx?sid=78d55d2ed5cf55f4d2955d08de7f2b52&amp;mc=true&amp;node=se38.1.4_171a&amp;rgn=div8"/>
              </a:rPr>
              <a:t>38 CFR 4.71a, DC 5003</a:t>
            </a:r>
            <a:r>
              <a:rPr lang="en-US" sz="1100" dirty="0">
                <a:solidFill>
                  <a:srgbClr val="242424"/>
                </a:solidFill>
                <a:effectLst/>
                <a:latin typeface="Segoe UI" panose="020B0502040204020203" pitchFamily="34" charset="0"/>
              </a:rPr>
              <a:t>, and</a:t>
            </a:r>
          </a:p>
          <a:p>
            <a:pPr marL="742950" lvl="1" indent="-285750" algn="l">
              <a:buFont typeface="Arial" panose="020B0604020202020204" pitchFamily="34" charset="0"/>
              <a:buChar char="•"/>
            </a:pPr>
            <a:r>
              <a:rPr lang="en-US" sz="1100" b="1" u="none" strike="noStrike" dirty="0">
                <a:solidFill>
                  <a:srgbClr val="5B5FC7"/>
                </a:solidFill>
                <a:effectLst/>
                <a:latin typeface="Segoe UI" panose="020B0502040204020203" pitchFamily="34" charset="0"/>
                <a:hlinkClick r:id="rId6" tooltip="https://www.knowva.ebenefits.va.gov/system/templates/selfservice/va_ssnew/help/customer/locale/en-us/portal/554400000001018/content/554400000015812/m21-1,-part-iii,-subpart-iv,-chapter-3,-section-d---examination-reports"/>
              </a:rPr>
              <a:t>M21-1, Part III, Subpart iv, 3.D.4.h</a:t>
            </a:r>
            <a:r>
              <a:rPr lang="en-US" sz="1100" dirty="0">
                <a:solidFill>
                  <a:srgbClr val="242424"/>
                </a:solidFill>
                <a:effectLst/>
                <a:latin typeface="Segoe UI" panose="020B0502040204020203" pitchFamily="34" charset="0"/>
              </a:rPr>
              <a:t>, and</a:t>
            </a:r>
          </a:p>
          <a:p>
            <a:pPr algn="l">
              <a:buFont typeface="Arial" panose="020B0604020202020204" pitchFamily="34" charset="0"/>
              <a:buChar char="•"/>
            </a:pPr>
            <a:r>
              <a:rPr lang="en-US" sz="1100" dirty="0">
                <a:solidFill>
                  <a:srgbClr val="242424"/>
                </a:solidFill>
                <a:effectLst/>
                <a:latin typeface="Segoe UI" panose="020B0502040204020203" pitchFamily="34" charset="0"/>
              </a:rPr>
              <a:t>distinguishing between degenerative and traumatic arthritis, see </a:t>
            </a:r>
            <a:r>
              <a:rPr lang="en-US" sz="1100" b="1" u="none" strike="noStrike" dirty="0">
                <a:solidFill>
                  <a:srgbClr val="5B5FC7"/>
                </a:solidFill>
                <a:effectLst/>
                <a:latin typeface="Segoe UI" panose="020B0502040204020203" pitchFamily="34" charset="0"/>
                <a:hlinkClick r:id="rId7" tooltip="https://www.knowva.ebenefits.va.gov/system/templates/selfservice/va_ssnew/help/customer/locale/en-us/portal/554400000001018/content/554400000014195/m21-1,-part-iii,-subpart-iv,-chapter-4,-section-b---musculoskeletal-diseases-and-muscle-injuries#3"/>
              </a:rPr>
              <a:t>M21-1, Part III, Subpart iv, 4.B.3</a:t>
            </a:r>
            <a:r>
              <a:rPr lang="en-US" sz="1100" dirty="0">
                <a:solidFill>
                  <a:srgbClr val="242424"/>
                </a:solidFill>
                <a:effectLst/>
                <a:latin typeface="Segoe UI" panose="020B0502040204020203" pitchFamily="34" charset="0"/>
              </a:rPr>
              <a:t>.</a:t>
            </a:r>
          </a:p>
        </p:txBody>
      </p:sp>
    </p:spTree>
    <p:extLst>
      <p:ext uri="{BB962C8B-B14F-4D97-AF65-F5344CB8AC3E}">
        <p14:creationId xmlns:p14="http://schemas.microsoft.com/office/powerpoint/2010/main" val="4236907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5EA30-F9DD-42F2-BDE7-9BAFD41A1ECA}"/>
              </a:ext>
            </a:extLst>
          </p:cNvPr>
          <p:cNvSpPr>
            <a:spLocks noGrp="1"/>
          </p:cNvSpPr>
          <p:nvPr>
            <p:ph type="title"/>
          </p:nvPr>
        </p:nvSpPr>
        <p:spPr>
          <a:xfrm>
            <a:off x="684212" y="1031846"/>
            <a:ext cx="10817094" cy="4962553"/>
          </a:xfrm>
        </p:spPr>
        <p:txBody>
          <a:bodyPr/>
          <a:lstStyle/>
          <a:p>
            <a:r>
              <a:rPr lang="en-US" b="1" dirty="0"/>
              <a:t>Fibromyalgia</a:t>
            </a:r>
            <a:r>
              <a:rPr lang="en-US" dirty="0"/>
              <a:t>: </a:t>
            </a:r>
            <a:r>
              <a:rPr lang="en-US" sz="2800" b="0" i="0" dirty="0">
                <a:solidFill>
                  <a:srgbClr val="23384D"/>
                </a:solidFill>
                <a:effectLst/>
                <a:latin typeface="+mn-lt"/>
              </a:rPr>
              <a:t>Fibromyalgia is a condition characterized by widespread </a:t>
            </a:r>
            <a:r>
              <a:rPr lang="en-US" sz="2800" b="1" i="0" u="none" strike="noStrike" dirty="0">
                <a:solidFill>
                  <a:srgbClr val="476780"/>
                </a:solidFill>
                <a:effectLst/>
                <a:latin typeface="+mn-lt"/>
                <a:hlinkClick r:id="rId2"/>
              </a:rPr>
              <a:t>musculoskeletal pain</a:t>
            </a:r>
            <a:r>
              <a:rPr lang="en-US" sz="2800" b="0" i="0" dirty="0">
                <a:solidFill>
                  <a:srgbClr val="23384D"/>
                </a:solidFill>
                <a:effectLst/>
                <a:latin typeface="+mn-lt"/>
              </a:rPr>
              <a:t> usually accompanied by sleep, memory and mood issues, and fatigue. For the pain to be considered widespread, it must be on both the right and left sides of the body and both above and below the waist.</a:t>
            </a:r>
            <a:endParaRPr lang="en-US" sz="2800" dirty="0">
              <a:latin typeface="+mn-lt"/>
            </a:endParaRPr>
          </a:p>
        </p:txBody>
      </p:sp>
    </p:spTree>
    <p:extLst>
      <p:ext uri="{BB962C8B-B14F-4D97-AF65-F5344CB8AC3E}">
        <p14:creationId xmlns:p14="http://schemas.microsoft.com/office/powerpoint/2010/main" val="700594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3EA02-2273-42C8-AD11-F28ECFEC267D}"/>
              </a:ext>
            </a:extLst>
          </p:cNvPr>
          <p:cNvSpPr>
            <a:spLocks noGrp="1"/>
          </p:cNvSpPr>
          <p:nvPr>
            <p:ph type="title"/>
          </p:nvPr>
        </p:nvSpPr>
        <p:spPr>
          <a:xfrm>
            <a:off x="684211" y="411062"/>
            <a:ext cx="8534401" cy="1191236"/>
          </a:xfrm>
        </p:spPr>
        <p:txBody>
          <a:bodyPr/>
          <a:lstStyle/>
          <a:p>
            <a:r>
              <a:rPr lang="en-US" b="1" dirty="0"/>
              <a:t>Fibromyalgia</a:t>
            </a:r>
            <a:r>
              <a:rPr lang="en-US" dirty="0"/>
              <a:t> </a:t>
            </a:r>
            <a:r>
              <a:rPr lang="en-US" sz="2800" dirty="0"/>
              <a:t>under Diagnostic code 5025</a:t>
            </a:r>
          </a:p>
        </p:txBody>
      </p:sp>
      <p:sp>
        <p:nvSpPr>
          <p:cNvPr id="3" name="Text Placeholder 2">
            <a:extLst>
              <a:ext uri="{FF2B5EF4-FFF2-40B4-BE49-F238E27FC236}">
                <a16:creationId xmlns:a16="http://schemas.microsoft.com/office/drawing/2014/main" id="{B79D66E3-A1A1-47C5-A249-854F5E4E092B}"/>
              </a:ext>
            </a:extLst>
          </p:cNvPr>
          <p:cNvSpPr>
            <a:spLocks noGrp="1"/>
          </p:cNvSpPr>
          <p:nvPr>
            <p:ph type="body" idx="1"/>
          </p:nvPr>
        </p:nvSpPr>
        <p:spPr>
          <a:xfrm>
            <a:off x="684213" y="1904301"/>
            <a:ext cx="8534400" cy="4090099"/>
          </a:xfrm>
        </p:spPr>
        <p:txBody>
          <a:bodyPr>
            <a:normAutofit/>
          </a:bodyPr>
          <a:lstStyle/>
          <a:p>
            <a:r>
              <a:rPr lang="en-US" sz="2000" b="0" i="0" dirty="0">
                <a:solidFill>
                  <a:srgbClr val="23384D"/>
                </a:solidFill>
                <a:effectLst/>
              </a:rPr>
              <a:t>diagnostic code 5025 lists the VA’s rating criteria for fibromyalgia and includes ratings from </a:t>
            </a:r>
            <a:r>
              <a:rPr lang="en-US" sz="2000" b="0" i="0" dirty="0">
                <a:solidFill>
                  <a:schemeClr val="tx1"/>
                </a:solidFill>
                <a:effectLst/>
              </a:rPr>
              <a:t>10% </a:t>
            </a:r>
            <a:r>
              <a:rPr lang="en-US" sz="2000" b="0" i="0" dirty="0">
                <a:solidFill>
                  <a:srgbClr val="23384D"/>
                </a:solidFill>
                <a:effectLst/>
              </a:rPr>
              <a:t>to </a:t>
            </a:r>
            <a:r>
              <a:rPr lang="en-US" sz="2000" b="0" i="0" dirty="0">
                <a:solidFill>
                  <a:schemeClr val="tx1"/>
                </a:solidFill>
                <a:effectLst/>
              </a:rPr>
              <a:t>40% </a:t>
            </a:r>
            <a:r>
              <a:rPr lang="en-US" sz="2000" b="0" i="0" dirty="0">
                <a:solidFill>
                  <a:srgbClr val="23384D"/>
                </a:solidFill>
                <a:effectLst/>
              </a:rPr>
              <a:t>disabling. Each rating begins with the prerequisite that there be “widespread musculoskeletal pain and tender points, with or without associated fatigue, sleep disturbances, stiffness, paresthesia's, headache, irritable bowel syndrome, depression, anxiety, or Raynaud’s-like syndrome.” From there, each rating has its own requirements.</a:t>
            </a:r>
            <a:endParaRPr lang="en-US" sz="2000" dirty="0"/>
          </a:p>
        </p:txBody>
      </p:sp>
    </p:spTree>
    <p:extLst>
      <p:ext uri="{BB962C8B-B14F-4D97-AF65-F5344CB8AC3E}">
        <p14:creationId xmlns:p14="http://schemas.microsoft.com/office/powerpoint/2010/main" val="2166624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A8C2-B484-4750-8250-D0E264DF198C}"/>
              </a:ext>
            </a:extLst>
          </p:cNvPr>
          <p:cNvSpPr>
            <a:spLocks noGrp="1"/>
          </p:cNvSpPr>
          <p:nvPr>
            <p:ph type="title"/>
          </p:nvPr>
        </p:nvSpPr>
        <p:spPr>
          <a:xfrm>
            <a:off x="684211" y="511728"/>
            <a:ext cx="8534401" cy="1208015"/>
          </a:xfrm>
        </p:spPr>
        <p:txBody>
          <a:bodyPr/>
          <a:lstStyle/>
          <a:p>
            <a:r>
              <a:rPr lang="en-US" b="1" dirty="0"/>
              <a:t>Fibromyalgia</a:t>
            </a:r>
            <a:r>
              <a:rPr lang="en-US" dirty="0"/>
              <a:t> </a:t>
            </a:r>
            <a:r>
              <a:rPr lang="en-US" sz="2800" dirty="0"/>
              <a:t>under Diagnostic code 5025 continued</a:t>
            </a:r>
          </a:p>
        </p:txBody>
      </p:sp>
      <p:sp>
        <p:nvSpPr>
          <p:cNvPr id="3" name="Text Placeholder 2">
            <a:extLst>
              <a:ext uri="{FF2B5EF4-FFF2-40B4-BE49-F238E27FC236}">
                <a16:creationId xmlns:a16="http://schemas.microsoft.com/office/drawing/2014/main" id="{AE92AE81-A40D-4DA2-B19F-08C0CA9086AB}"/>
              </a:ext>
            </a:extLst>
          </p:cNvPr>
          <p:cNvSpPr>
            <a:spLocks noGrp="1"/>
          </p:cNvSpPr>
          <p:nvPr>
            <p:ph type="body" idx="1"/>
          </p:nvPr>
        </p:nvSpPr>
        <p:spPr>
          <a:xfrm>
            <a:off x="684213" y="2424418"/>
            <a:ext cx="8534400" cy="3569982"/>
          </a:xfrm>
        </p:spPr>
        <p:txBody>
          <a:bodyPr>
            <a:normAutofit fontScale="92500" lnSpcReduction="10000"/>
          </a:bodyPr>
          <a:lstStyle/>
          <a:p>
            <a:pPr marL="285750" indent="-285750">
              <a:buFont typeface="Arial" panose="020B0604020202020204" pitchFamily="34" charset="0"/>
              <a:buChar char="•"/>
            </a:pPr>
            <a:r>
              <a:rPr lang="en-US" b="0" i="0" dirty="0">
                <a:solidFill>
                  <a:schemeClr val="tx1"/>
                </a:solidFill>
                <a:effectLst/>
                <a:latin typeface="futura-pt"/>
              </a:rPr>
              <a:t>10%: </a:t>
            </a:r>
            <a:r>
              <a:rPr lang="en-US" dirty="0">
                <a:solidFill>
                  <a:srgbClr val="23384D"/>
                </a:solidFill>
                <a:latin typeface="futura-pt"/>
              </a:rPr>
              <a:t>R</a:t>
            </a:r>
            <a:r>
              <a:rPr lang="en-US" b="0" i="0" dirty="0">
                <a:solidFill>
                  <a:srgbClr val="23384D"/>
                </a:solidFill>
                <a:effectLst/>
                <a:latin typeface="futura-pt"/>
              </a:rPr>
              <a:t>equires that the veteran take continuous medication for the control of their fibromyalgia.</a:t>
            </a:r>
          </a:p>
          <a:p>
            <a:pPr marL="285750" indent="-285750">
              <a:buFont typeface="Arial" panose="020B0604020202020204" pitchFamily="34" charset="0"/>
              <a:buChar char="•"/>
            </a:pPr>
            <a:r>
              <a:rPr lang="en-US" b="0" i="0" dirty="0">
                <a:solidFill>
                  <a:schemeClr val="tx1"/>
                </a:solidFill>
                <a:effectLst/>
                <a:latin typeface="futura-pt"/>
              </a:rPr>
              <a:t>20%: </a:t>
            </a:r>
            <a:r>
              <a:rPr lang="en-US" dirty="0">
                <a:solidFill>
                  <a:srgbClr val="23384D"/>
                </a:solidFill>
                <a:latin typeface="futura-pt"/>
              </a:rPr>
              <a:t>T</a:t>
            </a:r>
            <a:r>
              <a:rPr lang="en-US" b="0" i="0" dirty="0">
                <a:solidFill>
                  <a:srgbClr val="23384D"/>
                </a:solidFill>
                <a:effectLst/>
                <a:latin typeface="futura-pt"/>
              </a:rPr>
              <a:t>he VA requires that the symptoms be “episodic, with exacerbations often precipitated by environmental or emotional stress or by overexertion, but that are presented more than one-third of the time.</a:t>
            </a:r>
          </a:p>
          <a:p>
            <a:pPr marL="285750" indent="-285750">
              <a:buFont typeface="Arial" panose="020B0604020202020204" pitchFamily="34" charset="0"/>
              <a:buChar char="•"/>
            </a:pPr>
            <a:r>
              <a:rPr lang="en-US" b="0" i="0" dirty="0">
                <a:solidFill>
                  <a:schemeClr val="tx1"/>
                </a:solidFill>
                <a:effectLst/>
                <a:latin typeface="futura-pt"/>
              </a:rPr>
              <a:t>40%: </a:t>
            </a:r>
            <a:r>
              <a:rPr lang="en-US" b="0" i="0" dirty="0">
                <a:solidFill>
                  <a:srgbClr val="23384D"/>
                </a:solidFill>
                <a:effectLst/>
                <a:latin typeface="futura-pt"/>
              </a:rPr>
              <a:t>the highest VA rating for this condition, the veteran’s symptoms must be “constant, or nearly so, and refractory to therapy”.</a:t>
            </a:r>
          </a:p>
          <a:p>
            <a:r>
              <a:rPr lang="en-US" dirty="0">
                <a:solidFill>
                  <a:schemeClr val="tx1"/>
                </a:solidFill>
                <a:latin typeface="futura-pt"/>
              </a:rPr>
              <a:t>Note: </a:t>
            </a:r>
            <a:r>
              <a:rPr lang="en-US" b="0" i="0" dirty="0">
                <a:solidFill>
                  <a:srgbClr val="23384D"/>
                </a:solidFill>
                <a:effectLst/>
                <a:latin typeface="futura-pt"/>
              </a:rPr>
              <a:t>Veterans of the Persian Gulf War who develop fibromyalgia may be entitled to service connection. Under the VA’s regulation for qualifying disabilities for Persian Gulf War veterans, fibromyalgia is “a medically unexplained chronic multisymptomatic illness that is defined by a cluster of signs or symptoms.</a:t>
            </a:r>
            <a:endParaRPr lang="en-US" dirty="0"/>
          </a:p>
        </p:txBody>
      </p:sp>
    </p:spTree>
    <p:extLst>
      <p:ext uri="{BB962C8B-B14F-4D97-AF65-F5344CB8AC3E}">
        <p14:creationId xmlns:p14="http://schemas.microsoft.com/office/powerpoint/2010/main" val="861524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3100" name="Straight Connector 70">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01" name="Straight Connector 72">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02" name="Straight Connector 74">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03" name="Straight Connector 76">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04" name="Straight Connector 78">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3105" name="Rectangle 80">
            <a:extLst>
              <a:ext uri="{FF2B5EF4-FFF2-40B4-BE49-F238E27FC236}">
                <a16:creationId xmlns:a16="http://schemas.microsoft.com/office/drawing/2014/main" id="{8777B48D-7BF2-470D-876B-50CD5CC8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2E145C-B385-42F4-810F-746EB03489E0}"/>
              </a:ext>
            </a:extLst>
          </p:cNvPr>
          <p:cNvSpPr>
            <a:spLocks noGrp="1"/>
          </p:cNvSpPr>
          <p:nvPr>
            <p:ph type="title"/>
          </p:nvPr>
        </p:nvSpPr>
        <p:spPr>
          <a:xfrm>
            <a:off x="684213" y="1772817"/>
            <a:ext cx="4781147" cy="1884784"/>
          </a:xfrm>
        </p:spPr>
        <p:txBody>
          <a:bodyPr vert="horz" lIns="91440" tIns="45720" rIns="91440" bIns="45720" rtlCol="0" anchor="b">
            <a:normAutofit/>
          </a:bodyPr>
          <a:lstStyle/>
          <a:p>
            <a:r>
              <a:rPr lang="en-US" sz="4800" dirty="0"/>
              <a:t>The Major symptoms</a:t>
            </a:r>
          </a:p>
        </p:txBody>
      </p:sp>
      <p:pic>
        <p:nvPicPr>
          <p:cNvPr id="3074" name="Picture 2" descr="See the source image">
            <a:extLst>
              <a:ext uri="{FF2B5EF4-FFF2-40B4-BE49-F238E27FC236}">
                <a16:creationId xmlns:a16="http://schemas.microsoft.com/office/drawing/2014/main" id="{D6AE777C-E4A3-4BF8-AC67-23830C6945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969"/>
          <a:stretch/>
        </p:blipFill>
        <p:spPr bwMode="auto">
          <a:xfrm>
            <a:off x="6096000" y="10"/>
            <a:ext cx="6095999" cy="6857990"/>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grpSp>
        <p:nvGrpSpPr>
          <p:cNvPr id="3106" name="Group 82">
            <a:extLst>
              <a:ext uri="{FF2B5EF4-FFF2-40B4-BE49-F238E27FC236}">
                <a16:creationId xmlns:a16="http://schemas.microsoft.com/office/drawing/2014/main" id="{83DA8283-3FF4-47B3-9266-60768C7432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93200" y="8468"/>
            <a:ext cx="5795625" cy="5874808"/>
            <a:chOff x="6108170" y="8467"/>
            <a:chExt cx="6080656" cy="6163733"/>
          </a:xfrm>
        </p:grpSpPr>
        <p:cxnSp>
          <p:nvCxnSpPr>
            <p:cNvPr id="84" name="Straight Connector 83">
              <a:extLst>
                <a:ext uri="{FF2B5EF4-FFF2-40B4-BE49-F238E27FC236}">
                  <a16:creationId xmlns:a16="http://schemas.microsoft.com/office/drawing/2014/main" id="{EDEB65FF-EAD9-4242-80AE-A3FC7EB1EB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8B5500-48F2-41FA-BD8C-3C2400F620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847B2E66-9934-4251-A5B0-A180C0CC93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5CDA1666-64EC-4838-B0E1-4D545ECEA2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7CC99E35-6C12-4F89-8CDA-9FD8B3CEE1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01763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2BECF-087A-4A28-85AC-F4119775200B}"/>
              </a:ext>
            </a:extLst>
          </p:cNvPr>
          <p:cNvSpPr>
            <a:spLocks noGrp="1"/>
          </p:cNvSpPr>
          <p:nvPr>
            <p:ph type="title"/>
          </p:nvPr>
        </p:nvSpPr>
        <p:spPr>
          <a:xfrm>
            <a:off x="684211" y="444618"/>
            <a:ext cx="8534401" cy="1258348"/>
          </a:xfrm>
        </p:spPr>
        <p:txBody>
          <a:bodyPr/>
          <a:lstStyle/>
          <a:p>
            <a:r>
              <a:rPr lang="en-US" dirty="0"/>
              <a:t>Direct Service Connection</a:t>
            </a:r>
          </a:p>
        </p:txBody>
      </p:sp>
      <p:sp>
        <p:nvSpPr>
          <p:cNvPr id="3" name="Text Placeholder 2">
            <a:extLst>
              <a:ext uri="{FF2B5EF4-FFF2-40B4-BE49-F238E27FC236}">
                <a16:creationId xmlns:a16="http://schemas.microsoft.com/office/drawing/2014/main" id="{ABB0A78E-8EDD-4B64-A0CB-F897364723E7}"/>
              </a:ext>
            </a:extLst>
          </p:cNvPr>
          <p:cNvSpPr>
            <a:spLocks noGrp="1"/>
          </p:cNvSpPr>
          <p:nvPr>
            <p:ph type="body" idx="1"/>
          </p:nvPr>
        </p:nvSpPr>
        <p:spPr>
          <a:xfrm>
            <a:off x="684213" y="2046914"/>
            <a:ext cx="8534400" cy="3947486"/>
          </a:xfrm>
        </p:spPr>
        <p:txBody>
          <a:bodyPr>
            <a:normAutofit/>
          </a:bodyPr>
          <a:lstStyle/>
          <a:p>
            <a:r>
              <a:rPr lang="en-US" sz="2400" b="0" i="0" dirty="0">
                <a:solidFill>
                  <a:srgbClr val="414042"/>
                </a:solidFill>
                <a:effectLst/>
              </a:rPr>
              <a:t>This is where recording your injuries throughout service will benefit you. Though there does not need to be a specific injury, in-service injuries and the overall overuse of your joints warrant the possibility of arthritis to develop later in life. To prove arthritis is service connected, a doctor may be able to determine that your history with injury in your service is likely to have caused arthritis. There still needs to be a VA disability rating for arthritis and if the VA sees a link, you may claim direct service connection.</a:t>
            </a:r>
            <a:endParaRPr lang="en-US" sz="2400" dirty="0"/>
          </a:p>
        </p:txBody>
      </p:sp>
    </p:spTree>
    <p:extLst>
      <p:ext uri="{BB962C8B-B14F-4D97-AF65-F5344CB8AC3E}">
        <p14:creationId xmlns:p14="http://schemas.microsoft.com/office/powerpoint/2010/main" val="3492490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21A5-A5D0-471B-A818-614D17E07957}"/>
              </a:ext>
            </a:extLst>
          </p:cNvPr>
          <p:cNvSpPr>
            <a:spLocks noGrp="1"/>
          </p:cNvSpPr>
          <p:nvPr>
            <p:ph type="title"/>
          </p:nvPr>
        </p:nvSpPr>
        <p:spPr>
          <a:xfrm>
            <a:off x="684211" y="536895"/>
            <a:ext cx="8534401" cy="1208015"/>
          </a:xfrm>
        </p:spPr>
        <p:txBody>
          <a:bodyPr/>
          <a:lstStyle/>
          <a:p>
            <a:r>
              <a:rPr lang="en-US" dirty="0"/>
              <a:t>Presumptive service connection</a:t>
            </a:r>
          </a:p>
        </p:txBody>
      </p:sp>
      <p:sp>
        <p:nvSpPr>
          <p:cNvPr id="3" name="Text Placeholder 2">
            <a:extLst>
              <a:ext uri="{FF2B5EF4-FFF2-40B4-BE49-F238E27FC236}">
                <a16:creationId xmlns:a16="http://schemas.microsoft.com/office/drawing/2014/main" id="{A2EF5DC3-8D4F-47A1-B46E-C9095E1D5D45}"/>
              </a:ext>
            </a:extLst>
          </p:cNvPr>
          <p:cNvSpPr>
            <a:spLocks noGrp="1"/>
          </p:cNvSpPr>
          <p:nvPr>
            <p:ph type="body" idx="1"/>
          </p:nvPr>
        </p:nvSpPr>
        <p:spPr>
          <a:xfrm>
            <a:off x="684213" y="1988191"/>
            <a:ext cx="8534400" cy="4006209"/>
          </a:xfrm>
        </p:spPr>
        <p:txBody>
          <a:bodyPr/>
          <a:lstStyle/>
          <a:p>
            <a:pPr algn="l"/>
            <a:r>
              <a:rPr lang="en-US" sz="2400" b="0" i="0" dirty="0">
                <a:solidFill>
                  <a:srgbClr val="414042"/>
                </a:solidFill>
                <a:effectLst/>
              </a:rPr>
              <a:t>Both rheumatoid and degenerative arthritis are </a:t>
            </a:r>
            <a:r>
              <a:rPr lang="en-US" sz="2400" b="0" i="0" u="none" strike="noStrike" dirty="0">
                <a:solidFill>
                  <a:srgbClr val="CAA94C"/>
                </a:solidFill>
                <a:effectLst/>
                <a:hlinkClick r:id="rId2"/>
              </a:rPr>
              <a:t>considered chronic diseases</a:t>
            </a:r>
            <a:r>
              <a:rPr lang="en-US" sz="2400" b="0" i="0" dirty="0">
                <a:solidFill>
                  <a:srgbClr val="414042"/>
                </a:solidFill>
                <a:effectLst/>
              </a:rPr>
              <a:t> that are subject to presumptive service connection. Veterans may receive a </a:t>
            </a:r>
            <a:r>
              <a:rPr lang="en-US" sz="2400" b="0" i="0" dirty="0">
                <a:solidFill>
                  <a:schemeClr val="tx1"/>
                </a:solidFill>
                <a:effectLst/>
              </a:rPr>
              <a:t>10%</a:t>
            </a:r>
            <a:r>
              <a:rPr lang="en-US" sz="2400" b="0" i="0" dirty="0">
                <a:solidFill>
                  <a:srgbClr val="414042"/>
                </a:solidFill>
                <a:effectLst/>
              </a:rPr>
              <a:t> VA disability rating if arthritic symptoms appear within one year of service discharge. This service connection will be useful for making your VA claim for arthritis benefits, especially if there is no record of injury or overuse of joints during your service.</a:t>
            </a:r>
          </a:p>
          <a:p>
            <a:br>
              <a:rPr lang="en-US" b="0" i="0" dirty="0">
                <a:solidFill>
                  <a:srgbClr val="414042"/>
                </a:solidFill>
                <a:effectLst/>
                <a:latin typeface="poppins" panose="00000500000000000000" pitchFamily="2" charset="0"/>
              </a:rPr>
            </a:br>
            <a:endParaRPr lang="en-US" dirty="0"/>
          </a:p>
        </p:txBody>
      </p:sp>
    </p:spTree>
    <p:extLst>
      <p:ext uri="{BB962C8B-B14F-4D97-AF65-F5344CB8AC3E}">
        <p14:creationId xmlns:p14="http://schemas.microsoft.com/office/powerpoint/2010/main" val="4243404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69882-7FC0-4592-B85B-B0EFFE1BDA79}"/>
              </a:ext>
            </a:extLst>
          </p:cNvPr>
          <p:cNvSpPr>
            <a:spLocks noGrp="1"/>
          </p:cNvSpPr>
          <p:nvPr>
            <p:ph type="title"/>
          </p:nvPr>
        </p:nvSpPr>
        <p:spPr>
          <a:xfrm>
            <a:off x="684213" y="1023457"/>
            <a:ext cx="10058400" cy="394282"/>
          </a:xfrm>
        </p:spPr>
        <p:txBody>
          <a:bodyPr>
            <a:normAutofit fontScale="90000"/>
          </a:bodyPr>
          <a:lstStyle/>
          <a:p>
            <a:pPr algn="ctr"/>
            <a:r>
              <a:rPr lang="en-US" sz="4000" dirty="0"/>
              <a:t>Overview</a:t>
            </a:r>
            <a:br>
              <a:rPr lang="en-US" dirty="0"/>
            </a:br>
            <a:endParaRPr lang="en-US" dirty="0"/>
          </a:p>
        </p:txBody>
      </p:sp>
      <p:sp>
        <p:nvSpPr>
          <p:cNvPr id="3" name="Text Placeholder 2">
            <a:extLst>
              <a:ext uri="{FF2B5EF4-FFF2-40B4-BE49-F238E27FC236}">
                <a16:creationId xmlns:a16="http://schemas.microsoft.com/office/drawing/2014/main" id="{21566639-2D0F-4BD1-A524-24CB5E12B977}"/>
              </a:ext>
            </a:extLst>
          </p:cNvPr>
          <p:cNvSpPr>
            <a:spLocks noGrp="1"/>
          </p:cNvSpPr>
          <p:nvPr>
            <p:ph type="body" idx="1"/>
          </p:nvPr>
        </p:nvSpPr>
        <p:spPr>
          <a:xfrm>
            <a:off x="684211" y="2642533"/>
            <a:ext cx="10859039" cy="3351868"/>
          </a:xfrm>
        </p:spPr>
        <p:txBody>
          <a:bodyPr>
            <a:normAutofit/>
          </a:bodyPr>
          <a:lstStyle/>
          <a:p>
            <a:pPr marL="342900" indent="-342900">
              <a:buFont typeface="Arial" panose="020B0604020202020204" pitchFamily="34" charset="0"/>
              <a:buChar char="•"/>
            </a:pPr>
            <a:r>
              <a:rPr lang="en-US" sz="2800" dirty="0"/>
              <a:t>Acute, Subacute, and Chronic Definitions</a:t>
            </a:r>
          </a:p>
          <a:p>
            <a:pPr marL="342900" indent="-342900">
              <a:buFont typeface="Arial" panose="020B0604020202020204" pitchFamily="34" charset="0"/>
              <a:buChar char="•"/>
            </a:pPr>
            <a:r>
              <a:rPr lang="en-US" sz="2800" dirty="0"/>
              <a:t>Rheumatoid, Degenerative Arthritis and Fibromyalgia Conditions</a:t>
            </a:r>
          </a:p>
          <a:p>
            <a:pPr marL="342900" indent="-342900">
              <a:buFont typeface="Arial" panose="020B0604020202020204" pitchFamily="34" charset="0"/>
              <a:buChar char="•"/>
            </a:pPr>
            <a:r>
              <a:rPr lang="en-US" sz="2800" dirty="0"/>
              <a:t>4.71 Schedule of Ratings – Musculoskeletal System (Diagnostic Codes DC 5000 – 5025</a:t>
            </a:r>
          </a:p>
          <a:p>
            <a:pPr marL="342900" indent="-342900">
              <a:buFont typeface="Arial" panose="020B0604020202020204" pitchFamily="34" charset="0"/>
              <a:buChar char="•"/>
            </a:pPr>
            <a:r>
              <a:rPr lang="en-US" sz="2800" dirty="0"/>
              <a:t>Service Connections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459812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1BCAA-254A-4A5C-A4DA-F2A5EA4EE0B9}"/>
              </a:ext>
            </a:extLst>
          </p:cNvPr>
          <p:cNvSpPr>
            <a:spLocks noGrp="1"/>
          </p:cNvSpPr>
          <p:nvPr>
            <p:ph type="title"/>
          </p:nvPr>
        </p:nvSpPr>
        <p:spPr>
          <a:xfrm>
            <a:off x="684211" y="528506"/>
            <a:ext cx="8534401" cy="1015068"/>
          </a:xfrm>
        </p:spPr>
        <p:txBody>
          <a:bodyPr/>
          <a:lstStyle/>
          <a:p>
            <a:r>
              <a:rPr lang="en-US" dirty="0"/>
              <a:t>Secondary service connection</a:t>
            </a:r>
          </a:p>
        </p:txBody>
      </p:sp>
      <p:sp>
        <p:nvSpPr>
          <p:cNvPr id="3" name="Text Placeholder 2">
            <a:extLst>
              <a:ext uri="{FF2B5EF4-FFF2-40B4-BE49-F238E27FC236}">
                <a16:creationId xmlns:a16="http://schemas.microsoft.com/office/drawing/2014/main" id="{B1523417-6BA8-4D86-8A02-A2C1AA88E52B}"/>
              </a:ext>
            </a:extLst>
          </p:cNvPr>
          <p:cNvSpPr>
            <a:spLocks noGrp="1"/>
          </p:cNvSpPr>
          <p:nvPr>
            <p:ph type="body" idx="1"/>
          </p:nvPr>
        </p:nvSpPr>
        <p:spPr>
          <a:xfrm>
            <a:off x="684213" y="1912690"/>
            <a:ext cx="8534400" cy="4081710"/>
          </a:xfrm>
        </p:spPr>
        <p:txBody>
          <a:bodyPr>
            <a:normAutofit/>
          </a:bodyPr>
          <a:lstStyle/>
          <a:p>
            <a:r>
              <a:rPr lang="en-US" sz="2000" b="0" i="0" dirty="0">
                <a:solidFill>
                  <a:srgbClr val="414042"/>
                </a:solidFill>
                <a:effectLst/>
              </a:rPr>
              <a:t>Arthritis may be a secondary condition as a result of another service-related disability. Under the </a:t>
            </a:r>
            <a:r>
              <a:rPr lang="en-US" sz="2000" b="0" i="0" u="none" strike="noStrike" dirty="0">
                <a:solidFill>
                  <a:srgbClr val="CAA94C"/>
                </a:solidFill>
                <a:effectLst/>
                <a:hlinkClick r:id="rId2"/>
              </a:rPr>
              <a:t>Code of Federal Regulations</a:t>
            </a:r>
            <a:r>
              <a:rPr lang="en-US" sz="2000" b="0" i="0" dirty="0">
                <a:solidFill>
                  <a:srgbClr val="414042"/>
                </a:solidFill>
                <a:effectLst/>
              </a:rPr>
              <a:t>, arthritis can be considered as service incurred if it is directly connected to the service-related injury. For example, if you have a service-connected knee injury and develop arthritis later in life caused by your injury, the arthritis is considered a </a:t>
            </a:r>
            <a:r>
              <a:rPr lang="en-US" sz="2000" b="0" i="0" u="none" strike="noStrike" dirty="0">
                <a:solidFill>
                  <a:srgbClr val="2A51A1"/>
                </a:solidFill>
                <a:effectLst/>
                <a:hlinkClick r:id="rId3"/>
              </a:rPr>
              <a:t>secondary service connection</a:t>
            </a:r>
            <a:r>
              <a:rPr lang="en-US" sz="2000" b="0" i="0" dirty="0">
                <a:solidFill>
                  <a:srgbClr val="414042"/>
                </a:solidFill>
                <a:effectLst/>
              </a:rPr>
              <a:t>. It is also possible that arthritis can </a:t>
            </a:r>
            <a:r>
              <a:rPr lang="en-US" sz="2000" b="0" i="1" dirty="0">
                <a:solidFill>
                  <a:srgbClr val="414042"/>
                </a:solidFill>
                <a:effectLst/>
              </a:rPr>
              <a:t>cause</a:t>
            </a:r>
            <a:r>
              <a:rPr lang="en-US" sz="2000" b="0" i="0" dirty="0">
                <a:solidFill>
                  <a:srgbClr val="414042"/>
                </a:solidFill>
                <a:effectLst/>
              </a:rPr>
              <a:t> secondary conditions like depression. If you do develop secondary conditions and the VA determines a connection, you may claim secondary service connection.</a:t>
            </a:r>
            <a:endParaRPr lang="en-US" sz="2000" dirty="0"/>
          </a:p>
        </p:txBody>
      </p:sp>
    </p:spTree>
    <p:extLst>
      <p:ext uri="{BB962C8B-B14F-4D97-AF65-F5344CB8AC3E}">
        <p14:creationId xmlns:p14="http://schemas.microsoft.com/office/powerpoint/2010/main" val="55747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12FE2-EAA7-4B19-9749-A89E477F9BB3}"/>
              </a:ext>
            </a:extLst>
          </p:cNvPr>
          <p:cNvSpPr>
            <a:spLocks noGrp="1"/>
          </p:cNvSpPr>
          <p:nvPr>
            <p:ph type="title"/>
          </p:nvPr>
        </p:nvSpPr>
        <p:spPr>
          <a:xfrm>
            <a:off x="684213" y="685800"/>
            <a:ext cx="10058400" cy="1688284"/>
          </a:xfrm>
        </p:spPr>
        <p:txBody>
          <a:bodyPr/>
          <a:lstStyle/>
          <a:p>
            <a:r>
              <a:rPr lang="en-US" dirty="0"/>
              <a:t>Rheumatoid Arthritis</a:t>
            </a:r>
            <a:br>
              <a:rPr lang="en-US" dirty="0"/>
            </a:br>
            <a:r>
              <a:rPr lang="en-US" dirty="0"/>
              <a:t>DC Codes (Example)</a:t>
            </a:r>
          </a:p>
        </p:txBody>
      </p:sp>
      <p:sp>
        <p:nvSpPr>
          <p:cNvPr id="3" name="Text Placeholder 2">
            <a:extLst>
              <a:ext uri="{FF2B5EF4-FFF2-40B4-BE49-F238E27FC236}">
                <a16:creationId xmlns:a16="http://schemas.microsoft.com/office/drawing/2014/main" id="{53EB6715-355F-433E-8C39-9D319BDF6166}"/>
              </a:ext>
            </a:extLst>
          </p:cNvPr>
          <p:cNvSpPr>
            <a:spLocks noGrp="1"/>
          </p:cNvSpPr>
          <p:nvPr>
            <p:ph type="body" idx="1"/>
          </p:nvPr>
        </p:nvSpPr>
        <p:spPr>
          <a:xfrm>
            <a:off x="684212" y="2541864"/>
            <a:ext cx="8535988" cy="3452536"/>
          </a:xfrm>
        </p:spPr>
        <p:txBody>
          <a:bodyPr>
            <a:normAutofit/>
          </a:bodyPr>
          <a:lstStyle/>
          <a:p>
            <a:r>
              <a:rPr lang="en-US" dirty="0">
                <a:solidFill>
                  <a:schemeClr val="tx1"/>
                </a:solidFill>
              </a:rPr>
              <a:t>5002</a:t>
            </a:r>
            <a:r>
              <a:rPr lang="en-US" dirty="0"/>
              <a:t> </a:t>
            </a:r>
            <a:r>
              <a:rPr lang="en-US" sz="1800" dirty="0">
                <a:solidFill>
                  <a:schemeClr val="tx2">
                    <a:lumMod val="60000"/>
                    <a:lumOff val="40000"/>
                  </a:schemeClr>
                </a:solidFill>
              </a:rPr>
              <a:t>RHEUMATOID ARTHRITIS (ALSO CLAIMED AS LEFT SHOULDER TO       	   	   INCLUDE </a:t>
            </a:r>
          </a:p>
          <a:p>
            <a:r>
              <a:rPr lang="en-US" sz="1800" dirty="0">
                <a:solidFill>
                  <a:schemeClr val="tx2">
                    <a:lumMod val="60000"/>
                    <a:lumOff val="40000"/>
                  </a:schemeClr>
                </a:solidFill>
              </a:rPr>
              <a:t>          ROTATOR CUFF AND TENDONITIS, AND LEFT ELBOW CONDITION,    	     	   LEFT KNEE MEDIAL LIGAMENT SPRAIN) [Predischarge Exam]</a:t>
            </a:r>
          </a:p>
          <a:p>
            <a:r>
              <a:rPr lang="en-US" sz="1800" dirty="0">
                <a:solidFill>
                  <a:schemeClr val="tx2">
                    <a:lumMod val="60000"/>
                    <a:lumOff val="40000"/>
                  </a:schemeClr>
                </a:solidFill>
              </a:rPr>
              <a:t>          Service Connected, Gulf War, Incurred</a:t>
            </a:r>
          </a:p>
          <a:p>
            <a:r>
              <a:rPr lang="en-US" sz="1800" dirty="0">
                <a:solidFill>
                  <a:schemeClr val="tx2">
                    <a:lumMod val="60000"/>
                    <a:lumOff val="40000"/>
                  </a:schemeClr>
                </a:solidFill>
              </a:rPr>
              <a:t>          Static Disability</a:t>
            </a:r>
          </a:p>
          <a:p>
            <a:r>
              <a:rPr lang="en-US" sz="1800" dirty="0">
                <a:solidFill>
                  <a:schemeClr val="tx2">
                    <a:lumMod val="60000"/>
                    <a:lumOff val="40000"/>
                  </a:schemeClr>
                </a:solidFill>
              </a:rPr>
              <a:t>          20% from 11/01/2008 to 09/21/2018</a:t>
            </a:r>
          </a:p>
        </p:txBody>
      </p:sp>
    </p:spTree>
    <p:extLst>
      <p:ext uri="{BB962C8B-B14F-4D97-AF65-F5344CB8AC3E}">
        <p14:creationId xmlns:p14="http://schemas.microsoft.com/office/powerpoint/2010/main" val="1345451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CF5B2-9B9A-4EBD-A8F9-EC738CF1514B}"/>
              </a:ext>
            </a:extLst>
          </p:cNvPr>
          <p:cNvSpPr>
            <a:spLocks noGrp="1"/>
          </p:cNvSpPr>
          <p:nvPr>
            <p:ph type="title"/>
          </p:nvPr>
        </p:nvSpPr>
        <p:spPr>
          <a:xfrm>
            <a:off x="684213" y="1006678"/>
            <a:ext cx="10058400" cy="1652631"/>
          </a:xfrm>
        </p:spPr>
        <p:txBody>
          <a:bodyPr/>
          <a:lstStyle/>
          <a:p>
            <a:r>
              <a:rPr lang="en-US" dirty="0"/>
              <a:t>Degenerative Arthritis</a:t>
            </a:r>
            <a:br>
              <a:rPr lang="en-US" dirty="0"/>
            </a:br>
            <a:r>
              <a:rPr lang="en-US" dirty="0"/>
              <a:t>DC Code (Example)</a:t>
            </a:r>
          </a:p>
        </p:txBody>
      </p:sp>
      <p:sp>
        <p:nvSpPr>
          <p:cNvPr id="3" name="Text Placeholder 2">
            <a:extLst>
              <a:ext uri="{FF2B5EF4-FFF2-40B4-BE49-F238E27FC236}">
                <a16:creationId xmlns:a16="http://schemas.microsoft.com/office/drawing/2014/main" id="{E55D7D11-2282-4A0C-BD7D-6929A64749D5}"/>
              </a:ext>
            </a:extLst>
          </p:cNvPr>
          <p:cNvSpPr>
            <a:spLocks noGrp="1"/>
          </p:cNvSpPr>
          <p:nvPr>
            <p:ph type="body" idx="1"/>
          </p:nvPr>
        </p:nvSpPr>
        <p:spPr>
          <a:xfrm>
            <a:off x="684212" y="3036814"/>
            <a:ext cx="8535988" cy="2957585"/>
          </a:xfrm>
        </p:spPr>
        <p:txBody>
          <a:bodyPr>
            <a:normAutofit/>
          </a:bodyPr>
          <a:lstStyle/>
          <a:p>
            <a:r>
              <a:rPr lang="en-US" dirty="0">
                <a:solidFill>
                  <a:schemeClr val="tx1"/>
                </a:solidFill>
              </a:rPr>
              <a:t>5003-5292</a:t>
            </a:r>
            <a:r>
              <a:rPr lang="en-US" dirty="0"/>
              <a:t> </a:t>
            </a:r>
            <a:r>
              <a:rPr lang="en-US" dirty="0">
                <a:solidFill>
                  <a:schemeClr val="tx2">
                    <a:lumMod val="60000"/>
                    <a:lumOff val="40000"/>
                  </a:schemeClr>
                </a:solidFill>
              </a:rPr>
              <a:t>LOW BACK STRAIN, OSTEOARTHRITIS</a:t>
            </a:r>
          </a:p>
          <a:p>
            <a:pPr algn="just"/>
            <a:r>
              <a:rPr lang="en-US" dirty="0">
                <a:solidFill>
                  <a:schemeClr val="tx2">
                    <a:lumMod val="60000"/>
                    <a:lumOff val="40000"/>
                  </a:schemeClr>
                </a:solidFill>
              </a:rPr>
              <a:t>	            Service Connected, Peacetime, Incurred</a:t>
            </a:r>
          </a:p>
          <a:p>
            <a:pPr algn="just"/>
            <a:r>
              <a:rPr lang="en-US" dirty="0">
                <a:solidFill>
                  <a:schemeClr val="tx2">
                    <a:lumMod val="60000"/>
                    <a:lumOff val="40000"/>
                  </a:schemeClr>
                </a:solidFill>
              </a:rPr>
              <a:t>                  Static Disability</a:t>
            </a:r>
          </a:p>
          <a:p>
            <a:pPr algn="just"/>
            <a:r>
              <a:rPr lang="en-US" dirty="0">
                <a:solidFill>
                  <a:schemeClr val="tx2">
                    <a:lumMod val="60000"/>
                    <a:lumOff val="40000"/>
                  </a:schemeClr>
                </a:solidFill>
              </a:rPr>
              <a:t>                  10% from 05/01/1995</a:t>
            </a:r>
          </a:p>
          <a:p>
            <a:pPr algn="just"/>
            <a:r>
              <a:rPr lang="en-US" dirty="0">
                <a:solidFill>
                  <a:schemeClr val="tx2">
                    <a:lumMod val="60000"/>
                    <a:lumOff val="40000"/>
                  </a:schemeClr>
                </a:solidFill>
              </a:rPr>
              <a:t>                  </a:t>
            </a:r>
          </a:p>
          <a:p>
            <a:pPr algn="just"/>
            <a:r>
              <a:rPr lang="en-US" dirty="0">
                <a:solidFill>
                  <a:schemeClr val="tx2">
                    <a:lumMod val="60000"/>
                    <a:lumOff val="40000"/>
                  </a:schemeClr>
                </a:solidFill>
              </a:rPr>
              <a:t>                  </a:t>
            </a:r>
          </a:p>
        </p:txBody>
      </p:sp>
    </p:spTree>
    <p:extLst>
      <p:ext uri="{BB962C8B-B14F-4D97-AF65-F5344CB8AC3E}">
        <p14:creationId xmlns:p14="http://schemas.microsoft.com/office/powerpoint/2010/main" val="3817275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1819F-3BFA-4F34-B9D3-48099AE06C50}"/>
              </a:ext>
            </a:extLst>
          </p:cNvPr>
          <p:cNvSpPr>
            <a:spLocks noGrp="1"/>
          </p:cNvSpPr>
          <p:nvPr>
            <p:ph type="title"/>
          </p:nvPr>
        </p:nvSpPr>
        <p:spPr>
          <a:xfrm>
            <a:off x="684213" y="685800"/>
            <a:ext cx="10058400" cy="1679895"/>
          </a:xfrm>
        </p:spPr>
        <p:txBody>
          <a:bodyPr/>
          <a:lstStyle/>
          <a:p>
            <a:r>
              <a:rPr lang="en-US" dirty="0"/>
              <a:t>Fibromyalgia</a:t>
            </a:r>
            <a:br>
              <a:rPr lang="en-US" dirty="0"/>
            </a:br>
            <a:r>
              <a:rPr lang="en-US" dirty="0"/>
              <a:t>DC Codes (Example)</a:t>
            </a:r>
          </a:p>
        </p:txBody>
      </p:sp>
      <p:sp>
        <p:nvSpPr>
          <p:cNvPr id="3" name="Text Placeholder 2">
            <a:extLst>
              <a:ext uri="{FF2B5EF4-FFF2-40B4-BE49-F238E27FC236}">
                <a16:creationId xmlns:a16="http://schemas.microsoft.com/office/drawing/2014/main" id="{2928068F-96D7-4958-9724-1C13B885F771}"/>
              </a:ext>
            </a:extLst>
          </p:cNvPr>
          <p:cNvSpPr>
            <a:spLocks noGrp="1"/>
          </p:cNvSpPr>
          <p:nvPr>
            <p:ph type="body" idx="1"/>
          </p:nvPr>
        </p:nvSpPr>
        <p:spPr>
          <a:xfrm>
            <a:off x="684212" y="2281806"/>
            <a:ext cx="8535988" cy="3712594"/>
          </a:xfrm>
        </p:spPr>
        <p:txBody>
          <a:bodyPr/>
          <a:lstStyle/>
          <a:p>
            <a:r>
              <a:rPr lang="en-US" dirty="0">
                <a:solidFill>
                  <a:schemeClr val="tx1"/>
                </a:solidFill>
              </a:rPr>
              <a:t>5025</a:t>
            </a:r>
            <a:r>
              <a:rPr lang="en-US" dirty="0"/>
              <a:t> </a:t>
            </a:r>
            <a:r>
              <a:rPr lang="en-US" dirty="0">
                <a:solidFill>
                  <a:schemeClr val="tx2">
                    <a:lumMod val="60000"/>
                    <a:lumOff val="40000"/>
                  </a:schemeClr>
                </a:solidFill>
              </a:rPr>
              <a:t>FIBROMYALGIA WITH FATIGUE AND IRRITABLE BOWEL 	   	   	 	  SYNDROME</a:t>
            </a:r>
          </a:p>
          <a:p>
            <a:r>
              <a:rPr lang="en-US" dirty="0">
                <a:solidFill>
                  <a:schemeClr val="tx2">
                    <a:lumMod val="60000"/>
                    <a:lumOff val="40000"/>
                  </a:schemeClr>
                </a:solidFill>
              </a:rPr>
              <a:t>	  [Environmental Hazard in Gulf War/</a:t>
            </a:r>
            <a:r>
              <a:rPr lang="en-US" dirty="0">
                <a:solidFill>
                  <a:schemeClr val="tx1"/>
                </a:solidFill>
              </a:rPr>
              <a:t>Undiagnosed Illness</a:t>
            </a:r>
            <a:r>
              <a:rPr lang="en-US" dirty="0">
                <a:solidFill>
                  <a:schemeClr val="tx2">
                    <a:lumMod val="60000"/>
                    <a:lumOff val="40000"/>
                  </a:schemeClr>
                </a:solidFill>
              </a:rPr>
              <a:t>]</a:t>
            </a:r>
          </a:p>
          <a:p>
            <a:r>
              <a:rPr lang="en-US" dirty="0">
                <a:solidFill>
                  <a:schemeClr val="tx2">
                    <a:lumMod val="60000"/>
                    <a:lumOff val="40000"/>
                  </a:schemeClr>
                </a:solidFill>
              </a:rPr>
              <a:t>        Service Connected, Gulf War, Presumptive</a:t>
            </a:r>
          </a:p>
          <a:p>
            <a:r>
              <a:rPr lang="en-US" dirty="0">
                <a:solidFill>
                  <a:schemeClr val="tx2">
                    <a:lumMod val="60000"/>
                    <a:lumOff val="40000"/>
                  </a:schemeClr>
                </a:solidFill>
              </a:rPr>
              <a:t>        Static Disability</a:t>
            </a:r>
          </a:p>
          <a:p>
            <a:r>
              <a:rPr lang="en-US" dirty="0">
                <a:solidFill>
                  <a:schemeClr val="tx2">
                    <a:lumMod val="60000"/>
                    <a:lumOff val="40000"/>
                  </a:schemeClr>
                </a:solidFill>
              </a:rPr>
              <a:t>        40% from 07/29/2010</a:t>
            </a:r>
          </a:p>
        </p:txBody>
      </p:sp>
    </p:spTree>
    <p:extLst>
      <p:ext uri="{BB962C8B-B14F-4D97-AF65-F5344CB8AC3E}">
        <p14:creationId xmlns:p14="http://schemas.microsoft.com/office/powerpoint/2010/main" val="3748563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A6DAA-2244-41A7-9368-87D26B937EDD}"/>
              </a:ext>
            </a:extLst>
          </p:cNvPr>
          <p:cNvSpPr>
            <a:spLocks noGrp="1"/>
          </p:cNvSpPr>
          <p:nvPr>
            <p:ph type="title"/>
          </p:nvPr>
        </p:nvSpPr>
        <p:spPr>
          <a:xfrm>
            <a:off x="684212" y="847288"/>
            <a:ext cx="8534400" cy="5184396"/>
          </a:xfrm>
        </p:spPr>
        <p:txBody>
          <a:bodyPr>
            <a:normAutofit/>
          </a:bodyPr>
          <a:lstStyle/>
          <a:p>
            <a:r>
              <a:rPr lang="en-US" dirty="0"/>
              <a:t>Questions……….</a:t>
            </a:r>
            <a:br>
              <a:rPr lang="en-US" dirty="0"/>
            </a:br>
            <a:br>
              <a:rPr lang="en-US" dirty="0"/>
            </a:br>
            <a:br>
              <a:rPr lang="en-US" dirty="0"/>
            </a:br>
            <a:r>
              <a:rPr lang="en-US" dirty="0"/>
              <a:t>Things to add?</a:t>
            </a:r>
            <a:br>
              <a:rPr lang="en-US" dirty="0"/>
            </a:br>
            <a:br>
              <a:rPr lang="en-US" dirty="0"/>
            </a:br>
            <a:br>
              <a:rPr lang="en-US" dirty="0"/>
            </a:br>
            <a:r>
              <a:rPr lang="en-US" sz="6000" dirty="0"/>
              <a:t>THANK YOU!!!!!!!</a:t>
            </a:r>
            <a:br>
              <a:rPr lang="en-US" dirty="0"/>
            </a:br>
            <a:endParaRPr lang="en-US" dirty="0"/>
          </a:p>
        </p:txBody>
      </p:sp>
    </p:spTree>
    <p:extLst>
      <p:ext uri="{BB962C8B-B14F-4D97-AF65-F5344CB8AC3E}">
        <p14:creationId xmlns:p14="http://schemas.microsoft.com/office/powerpoint/2010/main" val="1754632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67E8-F008-4CB5-BB72-20EAB31D46D1}"/>
              </a:ext>
            </a:extLst>
          </p:cNvPr>
          <p:cNvSpPr>
            <a:spLocks noGrp="1"/>
          </p:cNvSpPr>
          <p:nvPr>
            <p:ph type="title"/>
          </p:nvPr>
        </p:nvSpPr>
        <p:spPr>
          <a:xfrm>
            <a:off x="684211" y="461394"/>
            <a:ext cx="8534401" cy="1291905"/>
          </a:xfrm>
        </p:spPr>
        <p:txBody>
          <a:bodyPr>
            <a:normAutofit/>
          </a:bodyPr>
          <a:lstStyle/>
          <a:p>
            <a:r>
              <a:rPr lang="en-US" dirty="0"/>
              <a:t>Definitions</a:t>
            </a:r>
          </a:p>
        </p:txBody>
      </p:sp>
      <p:sp>
        <p:nvSpPr>
          <p:cNvPr id="3" name="Text Placeholder 2">
            <a:extLst>
              <a:ext uri="{FF2B5EF4-FFF2-40B4-BE49-F238E27FC236}">
                <a16:creationId xmlns:a16="http://schemas.microsoft.com/office/drawing/2014/main" id="{70B1A4B1-3CD6-4E54-80EA-6419F72A94A1}"/>
              </a:ext>
            </a:extLst>
          </p:cNvPr>
          <p:cNvSpPr>
            <a:spLocks noGrp="1"/>
          </p:cNvSpPr>
          <p:nvPr>
            <p:ph type="body" idx="1"/>
          </p:nvPr>
        </p:nvSpPr>
        <p:spPr>
          <a:xfrm>
            <a:off x="684213" y="2080470"/>
            <a:ext cx="8534400" cy="3913930"/>
          </a:xfrm>
        </p:spPr>
        <p:txBody>
          <a:bodyPr/>
          <a:lstStyle/>
          <a:p>
            <a:r>
              <a:rPr lang="en-US" sz="2000" b="1" dirty="0">
                <a:solidFill>
                  <a:schemeClr val="accent6">
                    <a:lumMod val="75000"/>
                  </a:schemeClr>
                </a:solidFill>
              </a:rPr>
              <a:t>Acute: </a:t>
            </a:r>
            <a:r>
              <a:rPr lang="en-US" sz="2000" b="0" i="0" dirty="0">
                <a:effectLst/>
                <a:latin typeface="Open Sans" panose="020B0606030504020204" pitchFamily="34" charset="0"/>
              </a:rPr>
              <a:t>Acute is the medical term to describe the nature of a disease, sign, symptom or condition. It refers to an illness that is of a </a:t>
            </a:r>
            <a:r>
              <a:rPr lang="en-US" sz="2000" b="0" i="0" dirty="0">
                <a:solidFill>
                  <a:schemeClr val="accent6">
                    <a:lumMod val="75000"/>
                  </a:schemeClr>
                </a:solidFill>
                <a:effectLst/>
                <a:latin typeface="Open Sans" panose="020B0606030504020204" pitchFamily="34" charset="0"/>
              </a:rPr>
              <a:t>sudden onset </a:t>
            </a:r>
            <a:r>
              <a:rPr lang="en-US" sz="2000" b="0" i="0" dirty="0">
                <a:effectLst/>
                <a:latin typeface="Open Sans" panose="020B0606030504020204" pitchFamily="34" charset="0"/>
              </a:rPr>
              <a:t>or of a </a:t>
            </a:r>
            <a:r>
              <a:rPr lang="en-US" sz="2000" b="0" i="0" dirty="0">
                <a:solidFill>
                  <a:schemeClr val="accent6">
                    <a:lumMod val="75000"/>
                  </a:schemeClr>
                </a:solidFill>
                <a:effectLst/>
                <a:latin typeface="Open Sans" panose="020B0606030504020204" pitchFamily="34" charset="0"/>
              </a:rPr>
              <a:t>short duration</a:t>
            </a:r>
            <a:r>
              <a:rPr lang="en-US" sz="2000" b="0" i="0" dirty="0">
                <a:effectLst/>
                <a:latin typeface="Open Sans" panose="020B0606030504020204" pitchFamily="34" charset="0"/>
              </a:rPr>
              <a:t>. Acute can also be used as an adjective to describe a severe state of a condition. Often the term acute is used in contrast to the medical term chronic. In this case the difference lies between an illness that is short lived (acute) compared to an illness that is long term or persistent (chronic).  Acute pain refers to pain that may have come on suddenly and is only present for a </a:t>
            </a:r>
            <a:r>
              <a:rPr lang="en-US" sz="2000" b="0" i="0" dirty="0">
                <a:solidFill>
                  <a:schemeClr val="accent6">
                    <a:lumMod val="75000"/>
                  </a:schemeClr>
                </a:solidFill>
                <a:effectLst/>
                <a:latin typeface="Open Sans" panose="020B0606030504020204" pitchFamily="34" charset="0"/>
              </a:rPr>
              <a:t>few days or even weeks</a:t>
            </a:r>
            <a:r>
              <a:rPr lang="en-US" sz="2000" b="0" i="0" dirty="0">
                <a:effectLst/>
                <a:latin typeface="Open Sans" panose="020B0606030504020204" pitchFamily="34" charset="0"/>
              </a:rPr>
              <a:t>. If the pain persists and is ongoing, it will be considered as chronic.</a:t>
            </a:r>
            <a:br>
              <a:rPr lang="en-US" sz="2000" b="0" i="0" dirty="0">
                <a:effectLst/>
                <a:latin typeface="Open Sans" panose="020B0606030504020204" pitchFamily="34" charset="0"/>
              </a:rPr>
            </a:br>
            <a:br>
              <a:rPr lang="en-US" sz="1800" b="0" i="0" dirty="0">
                <a:effectLst/>
                <a:latin typeface="Open Sans" panose="020B0606030504020204" pitchFamily="34" charset="0"/>
              </a:rPr>
            </a:br>
            <a:endParaRPr lang="en-US" dirty="0"/>
          </a:p>
        </p:txBody>
      </p:sp>
    </p:spTree>
    <p:extLst>
      <p:ext uri="{BB962C8B-B14F-4D97-AF65-F5344CB8AC3E}">
        <p14:creationId xmlns:p14="http://schemas.microsoft.com/office/powerpoint/2010/main" val="3908187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C57B96-7F1C-474F-A802-7804044AF747}"/>
              </a:ext>
            </a:extLst>
          </p:cNvPr>
          <p:cNvSpPr>
            <a:spLocks noGrp="1"/>
          </p:cNvSpPr>
          <p:nvPr>
            <p:ph type="body" idx="1"/>
          </p:nvPr>
        </p:nvSpPr>
        <p:spPr>
          <a:xfrm>
            <a:off x="684213" y="2449585"/>
            <a:ext cx="8534400" cy="3544815"/>
          </a:xfrm>
        </p:spPr>
        <p:txBody>
          <a:bodyPr>
            <a:normAutofit/>
          </a:bodyPr>
          <a:lstStyle/>
          <a:p>
            <a:r>
              <a:rPr lang="en-US" sz="2000" b="1" i="0" dirty="0">
                <a:solidFill>
                  <a:schemeClr val="accent6">
                    <a:lumMod val="75000"/>
                  </a:schemeClr>
                </a:solidFill>
                <a:effectLst/>
                <a:latin typeface="Open Sans" panose="020B0606030504020204" pitchFamily="34" charset="0"/>
              </a:rPr>
              <a:t>Subacute: </a:t>
            </a:r>
            <a:r>
              <a:rPr lang="en-US" sz="2000" b="0" i="0" dirty="0">
                <a:effectLst/>
                <a:latin typeface="Open Sans" panose="020B0606030504020204" pitchFamily="34" charset="0"/>
              </a:rPr>
              <a:t>Another medical term related to acute is subacute. This means that the symptom or illness is </a:t>
            </a:r>
            <a:r>
              <a:rPr lang="en-US" sz="2000" b="0" i="0" dirty="0">
                <a:solidFill>
                  <a:schemeClr val="accent6">
                    <a:lumMod val="75000"/>
                  </a:schemeClr>
                </a:solidFill>
                <a:effectLst/>
                <a:latin typeface="Open Sans" panose="020B0606030504020204" pitchFamily="34" charset="0"/>
              </a:rPr>
              <a:t>not yet chronic but has passed the acute phase</a:t>
            </a:r>
            <a:r>
              <a:rPr lang="en-US" sz="2000" b="0" i="0" dirty="0">
                <a:effectLst/>
                <a:latin typeface="Open Sans" panose="020B0606030504020204" pitchFamily="34" charset="0"/>
              </a:rPr>
              <a:t>. It may also indicate that the condition is not as severe as the acute stage. Acute, subacute and chronic may be used as a reference to time where acute refers to a condition that is present for less than 1 month, while subacute denotes a </a:t>
            </a:r>
            <a:r>
              <a:rPr lang="en-US" sz="2000" b="0" i="0" dirty="0">
                <a:solidFill>
                  <a:schemeClr val="accent6">
                    <a:lumMod val="75000"/>
                  </a:schemeClr>
                </a:solidFill>
                <a:effectLst/>
                <a:latin typeface="Open Sans" panose="020B0606030504020204" pitchFamily="34" charset="0"/>
              </a:rPr>
              <a:t>condition that is persisting for 1 to 3 months</a:t>
            </a:r>
            <a:r>
              <a:rPr lang="en-US" sz="2000" b="0" i="0" dirty="0">
                <a:effectLst/>
                <a:latin typeface="Open Sans" panose="020B0606030504020204" pitchFamily="34" charset="0"/>
              </a:rPr>
              <a:t>.</a:t>
            </a:r>
            <a:br>
              <a:rPr lang="en-US" sz="2000" b="0" i="0" dirty="0">
                <a:effectLst/>
                <a:latin typeface="Open Sans" panose="020B0606030504020204" pitchFamily="34" charset="0"/>
              </a:rPr>
            </a:br>
            <a:endParaRPr lang="en-US" sz="2000" dirty="0"/>
          </a:p>
        </p:txBody>
      </p:sp>
    </p:spTree>
    <p:extLst>
      <p:ext uri="{BB962C8B-B14F-4D97-AF65-F5344CB8AC3E}">
        <p14:creationId xmlns:p14="http://schemas.microsoft.com/office/powerpoint/2010/main" val="4183381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461B04-9EF7-4693-B774-F385F1FFFDEC}"/>
              </a:ext>
            </a:extLst>
          </p:cNvPr>
          <p:cNvSpPr>
            <a:spLocks noGrp="1"/>
          </p:cNvSpPr>
          <p:nvPr>
            <p:ph type="body" idx="1"/>
          </p:nvPr>
        </p:nvSpPr>
        <p:spPr>
          <a:xfrm>
            <a:off x="684213" y="1979802"/>
            <a:ext cx="8534400" cy="4014597"/>
          </a:xfrm>
        </p:spPr>
        <p:txBody>
          <a:bodyPr/>
          <a:lstStyle/>
          <a:p>
            <a:r>
              <a:rPr lang="en-US" sz="2000" b="1" i="0" dirty="0">
                <a:solidFill>
                  <a:schemeClr val="accent6">
                    <a:lumMod val="50000"/>
                  </a:schemeClr>
                </a:solidFill>
                <a:effectLst/>
                <a:latin typeface="Open Sans" panose="020B0606030504020204" pitchFamily="34" charset="0"/>
              </a:rPr>
              <a:t>Chronic: </a:t>
            </a:r>
            <a:r>
              <a:rPr lang="en-US" sz="2000" b="0" i="0" dirty="0">
                <a:effectLst/>
                <a:latin typeface="Open Sans" panose="020B0606030504020204" pitchFamily="34" charset="0"/>
              </a:rPr>
              <a:t>Chronic refers to any condition, disorder or disease that is </a:t>
            </a:r>
            <a:r>
              <a:rPr lang="en-US" sz="2000" b="0" i="0" dirty="0">
                <a:solidFill>
                  <a:schemeClr val="accent6">
                    <a:lumMod val="75000"/>
                  </a:schemeClr>
                </a:solidFill>
                <a:effectLst/>
                <a:latin typeface="Open Sans" panose="020B0606030504020204" pitchFamily="34" charset="0"/>
              </a:rPr>
              <a:t>ongoing</a:t>
            </a:r>
            <a:r>
              <a:rPr lang="en-US" sz="2000" b="0" i="0" dirty="0">
                <a:effectLst/>
                <a:latin typeface="Open Sans" panose="020B0606030504020204" pitchFamily="34" charset="0"/>
              </a:rPr>
              <a:t>. It is often </a:t>
            </a:r>
            <a:r>
              <a:rPr lang="en-US" sz="2000" b="0" i="0" dirty="0">
                <a:solidFill>
                  <a:schemeClr val="accent6">
                    <a:lumMod val="75000"/>
                  </a:schemeClr>
                </a:solidFill>
                <a:effectLst/>
                <a:latin typeface="Open Sans" panose="020B0606030504020204" pitchFamily="34" charset="0"/>
              </a:rPr>
              <a:t>thought to be permanent</a:t>
            </a:r>
            <a:r>
              <a:rPr lang="en-US" sz="2000" b="0" i="0" dirty="0">
                <a:effectLst/>
                <a:latin typeface="Open Sans" panose="020B0606030504020204" pitchFamily="34" charset="0"/>
              </a:rPr>
              <a:t> and while many chronic diseases are permanent, some can eventually resolve and disappear altogether. More correctly, chronic refers to a </a:t>
            </a:r>
            <a:r>
              <a:rPr lang="en-US" sz="2000" b="0" i="0" dirty="0">
                <a:solidFill>
                  <a:schemeClr val="accent6">
                    <a:lumMod val="75000"/>
                  </a:schemeClr>
                </a:solidFill>
                <a:effectLst/>
                <a:latin typeface="Open Sans" panose="020B0606030504020204" pitchFamily="34" charset="0"/>
              </a:rPr>
              <a:t>time frame of 3 months or more</a:t>
            </a:r>
            <a:r>
              <a:rPr lang="en-US" sz="2000" b="0" i="0" dirty="0">
                <a:effectLst/>
                <a:latin typeface="Open Sans" panose="020B0606030504020204" pitchFamily="34" charset="0"/>
              </a:rPr>
              <a:t>. However, this time frame may be shorter is some cases. Chronic conditions do not necessarily have to always persist. In other words, the symptoms may not be present constantly. With some chronic conditions, the symptoms essentially come and go. This means it goes through active stages and periods of remission.</a:t>
            </a:r>
            <a:br>
              <a:rPr lang="en-US" sz="2000" b="0" i="0" dirty="0">
                <a:effectLst/>
                <a:latin typeface="Open Sans" panose="020B0606030504020204" pitchFamily="34" charset="0"/>
              </a:rPr>
            </a:br>
            <a:br>
              <a:rPr lang="en-US" sz="1800" b="0" i="0" dirty="0">
                <a:effectLst/>
                <a:latin typeface="Open Sans" panose="020B0606030504020204" pitchFamily="34" charset="0"/>
              </a:rPr>
            </a:br>
            <a:endParaRPr lang="en-US" dirty="0"/>
          </a:p>
        </p:txBody>
      </p:sp>
    </p:spTree>
    <p:extLst>
      <p:ext uri="{BB962C8B-B14F-4D97-AF65-F5344CB8AC3E}">
        <p14:creationId xmlns:p14="http://schemas.microsoft.com/office/powerpoint/2010/main" val="458487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5948-D249-4BF9-98B6-3AB18AF0FBB3}"/>
              </a:ext>
            </a:extLst>
          </p:cNvPr>
          <p:cNvSpPr>
            <a:spLocks noGrp="1"/>
          </p:cNvSpPr>
          <p:nvPr>
            <p:ph type="title"/>
          </p:nvPr>
        </p:nvSpPr>
        <p:spPr>
          <a:xfrm>
            <a:off x="684213" y="685799"/>
            <a:ext cx="10058400" cy="5052271"/>
          </a:xfrm>
        </p:spPr>
        <p:txBody>
          <a:bodyPr>
            <a:normAutofit/>
          </a:bodyPr>
          <a:lstStyle/>
          <a:p>
            <a:r>
              <a:rPr lang="en-US" dirty="0"/>
              <a:t>Conditions</a:t>
            </a:r>
            <a:br>
              <a:rPr lang="en-US" dirty="0"/>
            </a:br>
            <a:br>
              <a:rPr lang="en-US" dirty="0"/>
            </a:br>
            <a:r>
              <a:rPr lang="en-US" b="1" dirty="0"/>
              <a:t>Rheumatoid Arthritis</a:t>
            </a:r>
            <a:r>
              <a:rPr lang="en-US" dirty="0"/>
              <a:t>: </a:t>
            </a:r>
            <a:r>
              <a:rPr lang="en-US" sz="2800" b="0" i="0" dirty="0">
                <a:solidFill>
                  <a:srgbClr val="111111"/>
                </a:solidFill>
                <a:effectLst/>
                <a:latin typeface="+mn-lt"/>
              </a:rPr>
              <a:t>Rheumatoid arthritis occurs when the</a:t>
            </a:r>
            <a:r>
              <a:rPr lang="en-US" sz="2800" b="1" i="0" dirty="0">
                <a:solidFill>
                  <a:srgbClr val="111111"/>
                </a:solidFill>
                <a:effectLst/>
                <a:latin typeface="+mn-lt"/>
              </a:rPr>
              <a:t> </a:t>
            </a:r>
            <a:r>
              <a:rPr lang="en-US" sz="2800" i="0" dirty="0">
                <a:solidFill>
                  <a:srgbClr val="111111"/>
                </a:solidFill>
                <a:effectLst/>
                <a:latin typeface="+mn-lt"/>
              </a:rPr>
              <a:t>immune system malfunctions and attacks the membranes lining your joints </a:t>
            </a:r>
            <a:r>
              <a:rPr lang="en-US" sz="2800" b="0" i="0" dirty="0">
                <a:solidFill>
                  <a:srgbClr val="111111"/>
                </a:solidFill>
                <a:effectLst/>
                <a:latin typeface="+mn-lt"/>
              </a:rPr>
              <a:t>causing inflammation and resulting in </a:t>
            </a:r>
            <a:r>
              <a:rPr lang="en-US" sz="2800" i="0" dirty="0">
                <a:solidFill>
                  <a:srgbClr val="111111"/>
                </a:solidFill>
                <a:effectLst/>
                <a:latin typeface="+mn-lt"/>
              </a:rPr>
              <a:t>limited motion, stiffness, or pain</a:t>
            </a:r>
            <a:r>
              <a:rPr lang="en-US" sz="2800" b="0" i="0" dirty="0">
                <a:solidFill>
                  <a:srgbClr val="111111"/>
                </a:solidFill>
                <a:effectLst/>
                <a:latin typeface="+mn-lt"/>
              </a:rPr>
              <a:t>. Both conditions can cause pain and symptoms may range from </a:t>
            </a:r>
            <a:r>
              <a:rPr lang="en-US" sz="2800" i="0" dirty="0">
                <a:solidFill>
                  <a:srgbClr val="111111"/>
                </a:solidFill>
                <a:effectLst/>
                <a:latin typeface="+mn-lt"/>
              </a:rPr>
              <a:t>mildly disabling to debilitating</a:t>
            </a:r>
            <a:r>
              <a:rPr lang="en-US" sz="2800" b="0" i="0" dirty="0">
                <a:solidFill>
                  <a:srgbClr val="111111"/>
                </a:solidFill>
                <a:effectLst/>
                <a:latin typeface="+mn-lt"/>
              </a:rPr>
              <a:t>.</a:t>
            </a:r>
            <a:endParaRPr lang="en-US" sz="2800" dirty="0">
              <a:latin typeface="+mn-lt"/>
            </a:endParaRPr>
          </a:p>
        </p:txBody>
      </p:sp>
    </p:spTree>
    <p:extLst>
      <p:ext uri="{BB962C8B-B14F-4D97-AF65-F5344CB8AC3E}">
        <p14:creationId xmlns:p14="http://schemas.microsoft.com/office/powerpoint/2010/main" val="3522989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E3DB5-F1E9-47EB-9814-5FDC5A6AEDF3}"/>
              </a:ext>
            </a:extLst>
          </p:cNvPr>
          <p:cNvSpPr>
            <a:spLocks noGrp="1"/>
          </p:cNvSpPr>
          <p:nvPr>
            <p:ph type="title"/>
          </p:nvPr>
        </p:nvSpPr>
        <p:spPr>
          <a:xfrm>
            <a:off x="684211" y="620786"/>
            <a:ext cx="8534401" cy="1082180"/>
          </a:xfrm>
        </p:spPr>
        <p:txBody>
          <a:bodyPr/>
          <a:lstStyle/>
          <a:p>
            <a:r>
              <a:rPr lang="en-US" b="1" dirty="0"/>
              <a:t>Rheumatoid Arthritis </a:t>
            </a:r>
            <a:r>
              <a:rPr lang="en-US" sz="2800" dirty="0"/>
              <a:t>under diagnostic code 5002</a:t>
            </a:r>
          </a:p>
        </p:txBody>
      </p:sp>
      <p:sp>
        <p:nvSpPr>
          <p:cNvPr id="3" name="Text Placeholder 2">
            <a:extLst>
              <a:ext uri="{FF2B5EF4-FFF2-40B4-BE49-F238E27FC236}">
                <a16:creationId xmlns:a16="http://schemas.microsoft.com/office/drawing/2014/main" id="{AECFB886-D6A3-42A2-AB68-7621A8DEA0DB}"/>
              </a:ext>
            </a:extLst>
          </p:cNvPr>
          <p:cNvSpPr>
            <a:spLocks noGrp="1"/>
          </p:cNvSpPr>
          <p:nvPr>
            <p:ph type="body" idx="1"/>
          </p:nvPr>
        </p:nvSpPr>
        <p:spPr>
          <a:xfrm>
            <a:off x="684213" y="1895912"/>
            <a:ext cx="8534400" cy="4890782"/>
          </a:xfrm>
        </p:spPr>
        <p:txBody>
          <a:bodyPr>
            <a:normAutofit lnSpcReduction="10000"/>
          </a:bodyPr>
          <a:lstStyle/>
          <a:p>
            <a:pPr algn="l"/>
            <a:r>
              <a:rPr lang="en-US" b="0" i="0" dirty="0">
                <a:solidFill>
                  <a:srgbClr val="414042"/>
                </a:solidFill>
                <a:effectLst/>
                <a:latin typeface="poppins" panose="00000500000000000000" pitchFamily="2" charset="0"/>
              </a:rPr>
              <a:t>Rheumatoid arthritis disability rating can change throughout your lifespan because the intensity of the arthritis may worsen. Rheumatoid arthritis is also rated depending on the joints involved yet can only be rated as either an active condition or for residual chronic conditions.</a:t>
            </a:r>
          </a:p>
          <a:p>
            <a:pPr algn="l"/>
            <a:r>
              <a:rPr lang="en-US" b="0" i="0" dirty="0">
                <a:solidFill>
                  <a:srgbClr val="414042"/>
                </a:solidFill>
                <a:effectLst/>
                <a:latin typeface="poppins" panose="00000500000000000000" pitchFamily="2" charset="0"/>
              </a:rPr>
              <a:t>Under Diagnostic Code 5002, the VA rates your rheumatoid arthritis case based on the following:</a:t>
            </a:r>
          </a:p>
          <a:p>
            <a:pPr algn="l">
              <a:buFont typeface="Arial" panose="020B0604020202020204" pitchFamily="34" charset="0"/>
              <a:buChar char="•"/>
            </a:pPr>
            <a:r>
              <a:rPr lang="en-US" b="0" i="0" dirty="0">
                <a:solidFill>
                  <a:schemeClr val="tx1"/>
                </a:solidFill>
                <a:effectLst/>
                <a:latin typeface="poppins" panose="00000500000000000000" pitchFamily="2" charset="0"/>
              </a:rPr>
              <a:t>100%:</a:t>
            </a:r>
            <a:r>
              <a:rPr lang="en-US" b="0" i="0" dirty="0">
                <a:solidFill>
                  <a:srgbClr val="414042"/>
                </a:solidFill>
                <a:effectLst/>
                <a:latin typeface="poppins" panose="00000500000000000000" pitchFamily="2" charset="0"/>
              </a:rPr>
              <a:t> The veteran’s rheumatoid arthritis results in incapacitation. Multiple organs and body systems are affected along with your joints.</a:t>
            </a:r>
          </a:p>
          <a:p>
            <a:pPr algn="l">
              <a:buFont typeface="Arial" panose="020B0604020202020204" pitchFamily="34" charset="0"/>
              <a:buChar char="•"/>
            </a:pPr>
            <a:r>
              <a:rPr lang="en-US" b="0" i="0" dirty="0">
                <a:solidFill>
                  <a:schemeClr val="tx1"/>
                </a:solidFill>
                <a:effectLst/>
                <a:latin typeface="poppins" panose="00000500000000000000" pitchFamily="2" charset="0"/>
              </a:rPr>
              <a:t>60%: </a:t>
            </a:r>
            <a:r>
              <a:rPr lang="en-US" b="0" i="0" dirty="0">
                <a:solidFill>
                  <a:srgbClr val="414042"/>
                </a:solidFill>
                <a:effectLst/>
                <a:latin typeface="poppins" panose="00000500000000000000" pitchFamily="2" charset="0"/>
              </a:rPr>
              <a:t>The veteran has severe incapacitating episodes four or more times per year. Episodes are accompanied by anemia, weight loss, and decreased overall health.</a:t>
            </a:r>
          </a:p>
          <a:p>
            <a:pPr algn="l">
              <a:buFont typeface="Arial" panose="020B0604020202020204" pitchFamily="34" charset="0"/>
              <a:buChar char="•"/>
            </a:pPr>
            <a:r>
              <a:rPr lang="en-US" b="0" i="0" dirty="0">
                <a:solidFill>
                  <a:schemeClr val="tx1"/>
                </a:solidFill>
                <a:effectLst/>
                <a:latin typeface="poppins" panose="00000500000000000000" pitchFamily="2" charset="0"/>
              </a:rPr>
              <a:t>40%: </a:t>
            </a:r>
            <a:r>
              <a:rPr lang="en-US" b="0" i="0" dirty="0">
                <a:solidFill>
                  <a:srgbClr val="414042"/>
                </a:solidFill>
                <a:effectLst/>
                <a:latin typeface="poppins" panose="00000500000000000000" pitchFamily="2" charset="0"/>
              </a:rPr>
              <a:t>The veteran has three or more incapacitating episodes per year or a medically diagnosed health condition and day-to-day impairment.</a:t>
            </a:r>
          </a:p>
          <a:p>
            <a:pPr algn="l">
              <a:buFont typeface="Arial" panose="020B0604020202020204" pitchFamily="34" charset="0"/>
              <a:buChar char="•"/>
            </a:pPr>
            <a:r>
              <a:rPr lang="en-US" b="0" i="0" dirty="0">
                <a:solidFill>
                  <a:schemeClr val="tx1"/>
                </a:solidFill>
                <a:effectLst/>
                <a:latin typeface="poppins" panose="00000500000000000000" pitchFamily="2" charset="0"/>
              </a:rPr>
              <a:t>20%: </a:t>
            </a:r>
            <a:r>
              <a:rPr lang="en-US" b="0" i="0" dirty="0">
                <a:solidFill>
                  <a:srgbClr val="414042"/>
                </a:solidFill>
                <a:effectLst/>
                <a:latin typeface="poppins" panose="00000500000000000000" pitchFamily="2" charset="0"/>
              </a:rPr>
              <a:t>The veteran has one-to-two or more incapacitating episodes per year and has a well-established diagnosis.</a:t>
            </a:r>
          </a:p>
          <a:p>
            <a:endParaRPr lang="en-US" dirty="0"/>
          </a:p>
        </p:txBody>
      </p:sp>
    </p:spTree>
    <p:extLst>
      <p:ext uri="{BB962C8B-B14F-4D97-AF65-F5344CB8AC3E}">
        <p14:creationId xmlns:p14="http://schemas.microsoft.com/office/powerpoint/2010/main" val="957219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E9675-C2E0-42D3-8324-155DEAFE07E6}"/>
              </a:ext>
            </a:extLst>
          </p:cNvPr>
          <p:cNvSpPr>
            <a:spLocks noGrp="1"/>
          </p:cNvSpPr>
          <p:nvPr>
            <p:ph type="title"/>
          </p:nvPr>
        </p:nvSpPr>
        <p:spPr>
          <a:xfrm>
            <a:off x="684211" y="302004"/>
            <a:ext cx="8534401" cy="1498600"/>
          </a:xfrm>
        </p:spPr>
        <p:txBody>
          <a:bodyPr/>
          <a:lstStyle/>
          <a:p>
            <a:r>
              <a:rPr lang="en-US" b="1" dirty="0"/>
              <a:t>Rheumatoid Arthritis </a:t>
            </a:r>
            <a:r>
              <a:rPr lang="en-US" sz="2800" dirty="0"/>
              <a:t>under diagnostic code 5002 Continued</a:t>
            </a:r>
          </a:p>
        </p:txBody>
      </p:sp>
      <p:sp>
        <p:nvSpPr>
          <p:cNvPr id="3" name="Text Placeholder 2">
            <a:extLst>
              <a:ext uri="{FF2B5EF4-FFF2-40B4-BE49-F238E27FC236}">
                <a16:creationId xmlns:a16="http://schemas.microsoft.com/office/drawing/2014/main" id="{DF2B15F4-2EE0-493B-8B4C-C9A083CE727D}"/>
              </a:ext>
            </a:extLst>
          </p:cNvPr>
          <p:cNvSpPr>
            <a:spLocks noGrp="1"/>
          </p:cNvSpPr>
          <p:nvPr>
            <p:ph type="body" idx="1"/>
          </p:nvPr>
        </p:nvSpPr>
        <p:spPr>
          <a:xfrm>
            <a:off x="684213" y="2281806"/>
            <a:ext cx="8534400" cy="2147581"/>
          </a:xfrm>
        </p:spPr>
        <p:txBody>
          <a:bodyPr/>
          <a:lstStyle/>
          <a:p>
            <a:r>
              <a:rPr lang="en-US" b="0" i="0" dirty="0">
                <a:solidFill>
                  <a:srgbClr val="414042"/>
                </a:solidFill>
                <a:effectLst/>
                <a:latin typeface="poppins" panose="00000500000000000000" pitchFamily="2" charset="0"/>
              </a:rPr>
              <a:t>A </a:t>
            </a:r>
            <a:r>
              <a:rPr lang="en-US" b="0" i="0" dirty="0">
                <a:solidFill>
                  <a:schemeClr val="tx1"/>
                </a:solidFill>
                <a:effectLst/>
                <a:latin typeface="poppins" panose="00000500000000000000" pitchFamily="2" charset="0"/>
              </a:rPr>
              <a:t>10% </a:t>
            </a:r>
            <a:r>
              <a:rPr lang="en-US" b="0" i="0" dirty="0">
                <a:solidFill>
                  <a:srgbClr val="414042"/>
                </a:solidFill>
                <a:effectLst/>
                <a:latin typeface="poppins" panose="00000500000000000000" pitchFamily="2" charset="0"/>
              </a:rPr>
              <a:t>rating may be applied for effects such as swelling, muscle spasms, or experiences of pain while moving if they are separate from conditions under Diagnostic Code 5002.</a:t>
            </a:r>
            <a:endParaRPr lang="en-US" dirty="0"/>
          </a:p>
        </p:txBody>
      </p:sp>
    </p:spTree>
    <p:extLst>
      <p:ext uri="{BB962C8B-B14F-4D97-AF65-F5344CB8AC3E}">
        <p14:creationId xmlns:p14="http://schemas.microsoft.com/office/powerpoint/2010/main" val="4139058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81" name="Rectangle 80">
            <a:extLst>
              <a:ext uri="{FF2B5EF4-FFF2-40B4-BE49-F238E27FC236}">
                <a16:creationId xmlns:a16="http://schemas.microsoft.com/office/drawing/2014/main" id="{8777B48D-7BF2-470D-876B-50CD5CC8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F0B2C3-769F-4EFF-B307-68EBA3E5F5F4}"/>
              </a:ext>
            </a:extLst>
          </p:cNvPr>
          <p:cNvSpPr>
            <a:spLocks noGrp="1"/>
          </p:cNvSpPr>
          <p:nvPr>
            <p:ph type="title"/>
          </p:nvPr>
        </p:nvSpPr>
        <p:spPr>
          <a:xfrm>
            <a:off x="684213" y="685799"/>
            <a:ext cx="4781147" cy="2971801"/>
          </a:xfrm>
        </p:spPr>
        <p:txBody>
          <a:bodyPr vert="horz" lIns="91440" tIns="45720" rIns="91440" bIns="45720" rtlCol="0" anchor="b">
            <a:normAutofit/>
          </a:bodyPr>
          <a:lstStyle/>
          <a:p>
            <a:r>
              <a:rPr lang="en-US" sz="4800" dirty="0"/>
              <a:t>Some of the effects to the body </a:t>
            </a:r>
          </a:p>
        </p:txBody>
      </p:sp>
      <p:pic>
        <p:nvPicPr>
          <p:cNvPr id="1026" name="Picture 2" descr="See the source image">
            <a:extLst>
              <a:ext uri="{FF2B5EF4-FFF2-40B4-BE49-F238E27FC236}">
                <a16:creationId xmlns:a16="http://schemas.microsoft.com/office/drawing/2014/main" id="{2852545B-C6E0-49C6-9661-15D8E2F46F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124"/>
          <a:stretch/>
        </p:blipFill>
        <p:spPr bwMode="auto">
          <a:xfrm>
            <a:off x="6096000" y="10"/>
            <a:ext cx="6095999" cy="6857990"/>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grpSp>
        <p:nvGrpSpPr>
          <p:cNvPr id="83" name="Group 82">
            <a:extLst>
              <a:ext uri="{FF2B5EF4-FFF2-40B4-BE49-F238E27FC236}">
                <a16:creationId xmlns:a16="http://schemas.microsoft.com/office/drawing/2014/main" id="{83DA8283-3FF4-47B3-9266-60768C7432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93200" y="8468"/>
            <a:ext cx="5795625" cy="5874808"/>
            <a:chOff x="6108170" y="8467"/>
            <a:chExt cx="6080656" cy="6163733"/>
          </a:xfrm>
        </p:grpSpPr>
        <p:cxnSp>
          <p:nvCxnSpPr>
            <p:cNvPr id="84" name="Straight Connector 83">
              <a:extLst>
                <a:ext uri="{FF2B5EF4-FFF2-40B4-BE49-F238E27FC236}">
                  <a16:creationId xmlns:a16="http://schemas.microsoft.com/office/drawing/2014/main" id="{EDEB65FF-EAD9-4242-80AE-A3FC7EB1EB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78B5500-48F2-41FA-BD8C-3C2400F620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847B2E66-9934-4251-A5B0-A180C0CC93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5CDA1666-64EC-4838-B0E1-4D545ECEA2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7CC99E35-6C12-4F89-8CDA-9FD8B3CEE1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3279567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B8EF33-82AA-4779-AFAA-C56669D00D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B414F3-C833-4395-8C69-0E806C518171}">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55FDEB4C-941C-4EBE-9462-062D8A0ADE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Slice design</Template>
  <TotalTime>7496</TotalTime>
  <Words>1897</Words>
  <Application>Microsoft Office PowerPoint</Application>
  <PresentationFormat>Widescreen</PresentationFormat>
  <Paragraphs>82</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Century Gothic</vt:lpstr>
      <vt:lpstr>futura-pt</vt:lpstr>
      <vt:lpstr>Open Sans</vt:lpstr>
      <vt:lpstr>poppins</vt:lpstr>
      <vt:lpstr>Segoe UI</vt:lpstr>
      <vt:lpstr>Wingdings 3</vt:lpstr>
      <vt:lpstr>Slice</vt:lpstr>
      <vt:lpstr>Acute, Subacute, and chronic diseases</vt:lpstr>
      <vt:lpstr>Overview </vt:lpstr>
      <vt:lpstr>Definitions</vt:lpstr>
      <vt:lpstr>PowerPoint Presentation</vt:lpstr>
      <vt:lpstr>PowerPoint Presentation</vt:lpstr>
      <vt:lpstr>Conditions  Rheumatoid Arthritis: Rheumatoid arthritis occurs when the immune system malfunctions and attacks the membranes lining your joints causing inflammation and resulting in limited motion, stiffness, or pain. Both conditions can cause pain and symptoms may range from mildly disabling to debilitating.</vt:lpstr>
      <vt:lpstr>Rheumatoid Arthritis under diagnostic code 5002</vt:lpstr>
      <vt:lpstr>Rheumatoid Arthritis under diagnostic code 5002 Continued</vt:lpstr>
      <vt:lpstr>Some of the effects to the body </vt:lpstr>
      <vt:lpstr>Degenerative Arthritis:  Degenerative arthritis is also referred to as osteoarthritis. It can also be called “wear and tear” arthritis and is the most common form of arthritis.</vt:lpstr>
      <vt:lpstr>Degenerative arthritis under diagnostic code 5003</vt:lpstr>
      <vt:lpstr>The wear and tear</vt:lpstr>
      <vt:lpstr>M21-1 degenerative Arthritis </vt:lpstr>
      <vt:lpstr>Fibromyalgia: Fibromyalgia is a condition characterized by widespread musculoskeletal pain usually accompanied by sleep, memory and mood issues, and fatigue. For the pain to be considered widespread, it must be on both the right and left sides of the body and both above and below the waist.</vt:lpstr>
      <vt:lpstr>Fibromyalgia under Diagnostic code 5025</vt:lpstr>
      <vt:lpstr>Fibromyalgia under Diagnostic code 5025 continued</vt:lpstr>
      <vt:lpstr>The Major symptoms</vt:lpstr>
      <vt:lpstr>Direct Service Connection</vt:lpstr>
      <vt:lpstr>Presumptive service connection</vt:lpstr>
      <vt:lpstr>Secondary service connection</vt:lpstr>
      <vt:lpstr>Rheumatoid Arthritis DC Codes (Example)</vt:lpstr>
      <vt:lpstr>Degenerative Arthritis DC Code (Example)</vt:lpstr>
      <vt:lpstr>Fibromyalgia DC Codes (Example)</vt:lpstr>
      <vt:lpstr>Questions……….   Things to add?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Arnold, Guy</dc:creator>
  <cp:lastModifiedBy>Taylor, Krystal VBASFAL</cp:lastModifiedBy>
  <cp:revision>2</cp:revision>
  <dcterms:created xsi:type="dcterms:W3CDTF">2022-03-11T16:17:42Z</dcterms:created>
  <dcterms:modified xsi:type="dcterms:W3CDTF">2022-04-22T15:06:37Z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